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преобразования фурье, метод углового спектра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что-то про архитектуру нн, обучение и реализацию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сравнить с обычной нейросеткой той же архитектуры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НА ГРАФИКЕ - ПОКАЗАТЬ РАСПРЕДЕЛЕНИЕ ДЛЯ НЕЙРОННЫХ СЕТЕЙ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статтесты, сравненение с результатами обычной нн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хз мб еще что-то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схема нейронной сети: электронные нейроны, веса, активационная функция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Огромные тепловые потери, большое количество вычислений, которые зачастуюне могут выполняться параллельно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свет - эта крута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волновое уравнение, принцип гюйгенса-френеля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общий вид, только теперь знаем функцию распространения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размеры рабочих слоев,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hyperlink" Target="https://natick.research.microsoft.com/" TargetMode="External"/><Relationship Id="rId2" Type="http://schemas.openxmlformats.org/officeDocument/2006/relationships/hyperlink" Target="https://www.youtube.com/watch?v=fkmwxRAQqyY" TargetMode="External"/><Relationship Id="rId3" Type="http://schemas.openxmlformats.org/officeDocument/2006/relationships/hyperlink" Target="https://fiberguide.net/swdm/?utm_medium=organic&amp;utm_source=yasmartcamera" TargetMode="External"/><Relationship Id="rId4" Type="http://schemas.openxmlformats.org/officeDocument/2006/relationships/hyperlink" Target="https://kaf-fiz-1586.narod.ru/11bf/uchebnik_11/24.htm" TargetMode="External"/><Relationship Id="rId5" Type="http://schemas.openxmlformats.org/officeDocument/2006/relationships/hyperlink" Target="https://youtube.com/shorts/kjpsRT_BLMk?si=idiaorcATNUcIEZP" TargetMode="External"/><Relationship Id="rId6" Type="http://schemas.openxmlformats.org/officeDocument/2006/relationships/hyperlink" Target="https://en.wikipedia.org/wiki/Optical_neural_network" TargetMode="External"/><Relationship Id="rId7" Type="http://schemas.openxmlformats.org/officeDocument/2006/relationships/image" Target="../media/image-33-1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watch?v=spUNpyF58BY&amp;t=202s" TargetMode="External"/><Relationship Id="rId2" Type="http://schemas.openxmlformats.org/officeDocument/2006/relationships/hyperlink" Target="https://arxiv.org/pdf/2208.10802" TargetMode="External"/><Relationship Id="rId3" Type="http://schemas.openxmlformats.org/officeDocument/2006/relationships/hyperlink" Target="https://ru.ruwiki.ru/wiki/%D0%9E%D0%BF%D1%82%D0%B8%D1%87%D0%B5%D1%81%D0%BA%D0%B8%D0%B5_%D0%BD%D0%B5%D0%B9%D1%80%D0%BE%D0%BD%D0%BD%D1%8B%D0%B5_%D1%81%D0%B5%D1%82%D0%B8#HeGWaHR0cHMlM0ElMkYlMkZ3d3cuY29tcHV0YXRpb25hbGltYWdpbmcub3JnJTJGcHVibGljYXRpb25zJTJGaHlicmlkLW9wdGljYWwtZWxlY3Ryb25pYy1jb252b2x1dGlvbmFsLW5ldXJhbC1uZXR3b3JrcyUyRg==" TargetMode="External"/><Relationship Id="rId4" Type="http://schemas.openxmlformats.org/officeDocument/2006/relationships/hyperlink" Target="https://ru.ruwiki.ru/wiki/%D0%9E%D0%BF%D1%82%D0%B8%D1%87%D0%B5%D1%81%D0%BA%D0%B8%D0%B5_%D0%BD%D0%B5%D0%B9%D1%80%D0%BE%D0%BD%D0%BD%D1%8B%D0%B5_%D1%81%D0%B5%D1%82%D0%B8#HeGWaHR0cHMlM0ElMkYlMkZuYW5vY2FkLmVlLnVjbGEuZWR1JTJGd3AtY29udGVudCUyRnBhcGVyY2l0ZS1kYXRhJTJGcGRmJTJGaXAxOC5wZGY=" TargetMode="External"/><Relationship Id="rId5" Type="http://schemas.openxmlformats.org/officeDocument/2006/relationships/image" Target="../media/image-34-1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image" Target="../media/image-3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0525" y="1876425"/>
            <a:ext cx="7200900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69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Исследование физических параметров оптических диффракционных нейронных сетей</a:t>
            </a:r>
            <a:endParaRPr lang="en-US" sz="3420" dirty="0"/>
          </a:p>
        </p:txBody>
      </p:sp>
      <p:sp>
        <p:nvSpPr>
          <p:cNvPr id="3" name="Shape 1"/>
          <p:cNvSpPr/>
          <p:nvPr/>
        </p:nvSpPr>
        <p:spPr>
          <a:xfrm>
            <a:off x="390525" y="1238250"/>
            <a:ext cx="5524500" cy="147638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390525" y="1245394"/>
            <a:ext cx="210026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02"/>
              </a:lnSpc>
              <a:buNone/>
            </a:pPr>
            <a:r>
              <a:rPr lang="en-US" sz="855" b="1" spc="34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LETOVO RESEARCH ML CONFERENCE</a:t>
            </a:r>
            <a:endParaRPr lang="en-US" sz="855" dirty="0"/>
          </a:p>
        </p:txBody>
      </p:sp>
      <p:sp>
        <p:nvSpPr>
          <p:cNvPr id="5" name="Shape 3"/>
          <p:cNvSpPr/>
          <p:nvPr/>
        </p:nvSpPr>
        <p:spPr>
          <a:xfrm rot="5400000">
            <a:off x="2731294" y="1312069"/>
            <a:ext cx="147638" cy="0"/>
          </a:xfrm>
          <a:prstGeom prst="line">
            <a:avLst/>
          </a:prstGeom>
          <a:noFill/>
          <a:ln w="18097">
            <a:solidFill>
              <a:srgbClr val="FFFFF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128963" y="1245394"/>
            <a:ext cx="633413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02"/>
              </a:lnSpc>
              <a:buNone/>
            </a:pPr>
            <a:r>
              <a:rPr lang="en-US" sz="855" b="1" spc="34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07.02.2026</a:t>
            </a:r>
            <a:endParaRPr lang="en-US" sz="855" dirty="0"/>
          </a:p>
        </p:txBody>
      </p:sp>
      <p:sp>
        <p:nvSpPr>
          <p:cNvPr id="7" name="Shape 5"/>
          <p:cNvSpPr/>
          <p:nvPr/>
        </p:nvSpPr>
        <p:spPr>
          <a:xfrm rot="5400000">
            <a:off x="4002881" y="1312069"/>
            <a:ext cx="147638" cy="0"/>
          </a:xfrm>
          <a:prstGeom prst="line">
            <a:avLst/>
          </a:prstGeom>
          <a:noFill/>
          <a:ln w="18097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400550" y="1245394"/>
            <a:ext cx="119538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02"/>
              </a:lnSpc>
              <a:buNone/>
            </a:pPr>
            <a:r>
              <a:rPr lang="en-US" sz="855" b="1" spc="34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ПОЛИНА НИКУЛИНА</a:t>
            </a:r>
            <a:endParaRPr lang="en-US" sz="855" dirty="0"/>
          </a:p>
        </p:txBody>
      </p:sp>
      <p:sp>
        <p:nvSpPr>
          <p:cNvPr id="9" name="Shape 7"/>
          <p:cNvSpPr/>
          <p:nvPr/>
        </p:nvSpPr>
        <p:spPr>
          <a:xfrm rot="5400000">
            <a:off x="5836444" y="1312069"/>
            <a:ext cx="147638" cy="0"/>
          </a:xfrm>
          <a:prstGeom prst="line">
            <a:avLst/>
          </a:prstGeom>
          <a:noFill/>
          <a:ln w="18097">
            <a:solidFill>
              <a:srgbClr val="FFFFFF">
                <a:alpha val="0"/>
              </a:srgbClr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200150"/>
            <a:ext cx="7543800" cy="27384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Цель проекта - исследовать влияние формы детектора и расстояния между диффракционными слоями ОДНН на процесс обучения модели</a:t>
            </a:r>
            <a:endParaRPr lang="en-US" sz="342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</a:t>
            </a:r>
            <a:endParaRPr lang="en-US" sz="11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2105025"/>
            <a:ext cx="6376988" cy="938213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2105025"/>
            <a:ext cx="6376988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Используемые технологии</a:t>
            </a:r>
            <a:endParaRPr lang="en-US" sz="3420" dirty="0"/>
          </a:p>
        </p:txBody>
      </p:sp>
      <p:sp>
        <p:nvSpPr>
          <p:cNvPr id="4" name="Text 2"/>
          <p:cNvSpPr/>
          <p:nvPr/>
        </p:nvSpPr>
        <p:spPr>
          <a:xfrm>
            <a:off x="381000" y="2843213"/>
            <a:ext cx="63769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Физическое моделирование, датасет, глубокое обучение модели и др.</a:t>
            </a:r>
            <a:endParaRPr lang="en-US" sz="11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Физическое моделирование: SVETlANNa</a:t>
            </a:r>
            <a:endParaRPr lang="en-US" sz="228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1000" y="923925"/>
            <a:ext cx="2438400" cy="18478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0050" y="3071813"/>
            <a:ext cx="241935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i="1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SVETlANNa: open-source библиотека для проектирования оптических дифракционных сетей</a:t>
            </a:r>
            <a:endParaRPr lang="en-US" sz="142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419475" y="1752600"/>
            <a:ext cx="2352675" cy="495300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371850" y="2824163"/>
            <a:ext cx="2443163" cy="43815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281363" y="1395413"/>
            <a:ext cx="25336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свободном пространстве:</a:t>
            </a:r>
            <a:endParaRPr lang="en-US" sz="1140" dirty="0"/>
          </a:p>
        </p:txBody>
      </p:sp>
      <p:sp>
        <p:nvSpPr>
          <p:cNvPr id="9" name="Text 3"/>
          <p:cNvSpPr/>
          <p:nvPr/>
        </p:nvSpPr>
        <p:spPr>
          <a:xfrm>
            <a:off x="3328988" y="2405063"/>
            <a:ext cx="2528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Через дифракционный слой:</a:t>
            </a:r>
            <a:endParaRPr lang="en-US" sz="1140" dirty="0"/>
          </a:p>
        </p:txBody>
      </p:sp>
      <p:sp>
        <p:nvSpPr>
          <p:cNvPr id="10" name="Text 4"/>
          <p:cNvSpPr/>
          <p:nvPr/>
        </p:nvSpPr>
        <p:spPr>
          <a:xfrm>
            <a:off x="3419475" y="857250"/>
            <a:ext cx="2619375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670"/>
              </a:lnSpc>
              <a:buNone/>
            </a:pPr>
            <a:r>
              <a:rPr lang="en-US" sz="1425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Распространение волнового фронта:</a:t>
            </a:r>
            <a:endParaRPr lang="en-US" sz="1425" dirty="0"/>
          </a:p>
        </p:txBody>
      </p:sp>
      <p:sp>
        <p:nvSpPr>
          <p:cNvPr id="11" name="Text 5"/>
          <p:cNvSpPr/>
          <p:nvPr/>
        </p:nvSpPr>
        <p:spPr>
          <a:xfrm>
            <a:off x="6262688" y="857250"/>
            <a:ext cx="2619375" cy="223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670"/>
              </a:lnSpc>
              <a:buNone/>
            </a:pPr>
            <a:r>
              <a:rPr lang="en-US" sz="1425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Преобразования Фурье:</a:t>
            </a:r>
            <a:endParaRPr lang="en-US" sz="1425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</a:t>
            </a:r>
            <a:endParaRPr lang="en-US" sz="114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5967413" y="1304925"/>
            <a:ext cx="3171825" cy="519113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005513" y="1966912"/>
            <a:ext cx="3000375" cy="590550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253163" y="2686050"/>
            <a:ext cx="2557463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Датасет: MNIST</a:t>
            </a:r>
            <a:endParaRPr lang="en-US" sz="228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1000" y="885825"/>
            <a:ext cx="4543425" cy="18811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66813" y="3043238"/>
            <a:ext cx="2967038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52"/>
              </a:lnSpc>
              <a:buNone/>
            </a:pPr>
            <a:r>
              <a:rPr lang="en-US" sz="1425" b="1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MNIST dataset: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set - 60000 it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set - 10000 it</a:t>
            </a:r>
            <a:endParaRPr lang="en-US" sz="14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419725" y="438150"/>
            <a:ext cx="1246029" cy="392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81825" y="438150"/>
            <a:ext cx="1814513" cy="3467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52"/>
              </a:lnSpc>
              <a:buNone/>
            </a:pPr>
            <a:r>
              <a:rPr lang="en-US" sz="1425" b="1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Обработка датасета: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изображения отцентрированы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абсолютно белых пикселях интенсивность    </a:t>
            </a:r>
            <a:pPr algn="l" indent="0" marL="0">
              <a:lnSpc>
                <a:spcPts val="1852"/>
              </a:lnSpc>
              <a:buNone/>
            </a:pPr>
            <a:r>
              <a:rPr lang="en-US" sz="1425" b="1" i="1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= 1</a:t>
            </a:r>
            <a:pPr algn="l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в абсолютно черных </a:t>
            </a:r>
            <a:pPr algn="l" indent="0" marL="0">
              <a:lnSpc>
                <a:spcPts val="1852"/>
              </a:lnSpc>
              <a:buNone/>
            </a:pPr>
            <a:r>
              <a:rPr lang="en-US" sz="1425" b="1" i="1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= 0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фаза везде одинаковая          </a:t>
            </a:r>
            <a:pPr algn="l" indent="0" marL="0">
              <a:lnSpc>
                <a:spcPts val="1852"/>
              </a:lnSpc>
              <a:buNone/>
            </a:pPr>
            <a:r>
              <a:rPr lang="en-US" sz="1425" b="1" spc="-14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/phi = 2 /pi</a:t>
            </a:r>
            <a:endParaRPr lang="en-US" sz="1425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13</a:t>
            </a:r>
            <a:endParaRPr lang="en-US" sz="11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нейронной сети: PyTorch</a:t>
            </a:r>
            <a:endParaRPr lang="en-US" sz="228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14</a:t>
            </a:r>
            <a:endParaRPr lang="en-US" sz="114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5626" y="1457325"/>
            <a:ext cx="3737749" cy="9092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0025" y="2745798"/>
            <a:ext cx="39433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i="1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PyTorch: open-source фреймворк для создания нейронных сетей </a:t>
            </a:r>
            <a:endParaRPr lang="en-US" sz="1425" dirty="0"/>
          </a:p>
        </p:txBody>
      </p:sp>
      <p:sp>
        <p:nvSpPr>
          <p:cNvPr id="8" name="Text 3"/>
          <p:cNvSpPr/>
          <p:nvPr/>
        </p:nvSpPr>
        <p:spPr>
          <a:xfrm>
            <a:off x="4376738" y="1128713"/>
            <a:ext cx="456723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Trainable parameters: phase masks of diffractive layers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Fixed parameters: wavelength, distances, detector geometry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Output: class probabilities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Loss: cross-entropy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Optimizer: Adam (lr ≈ 10⁻³)</a:t>
            </a:r>
            <a:endParaRPr lang="en-US" sz="14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2105025"/>
            <a:ext cx="6376988" cy="938213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2105025"/>
            <a:ext cx="6376988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Общая модель ОДНН</a:t>
            </a:r>
            <a:endParaRPr lang="en-US" sz="3420" dirty="0"/>
          </a:p>
        </p:txBody>
      </p:sp>
      <p:sp>
        <p:nvSpPr>
          <p:cNvPr id="4" name="Text 2"/>
          <p:cNvSpPr/>
          <p:nvPr/>
        </p:nvSpPr>
        <p:spPr>
          <a:xfrm>
            <a:off x="381000" y="2843213"/>
            <a:ext cx="63769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Как устроена, что включает в себя?</a:t>
            </a:r>
            <a:endParaRPr lang="en-US" sz="11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813" y="1081088"/>
            <a:ext cx="1581150" cy="1733550"/>
          </a:xfrm>
          <a:prstGeom prst="roundRect">
            <a:avLst>
              <a:gd name="adj" fmla="val 18506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Свободное пространство: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распространение волнового фронта согласно законам физики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19113" y="1081088"/>
            <a:ext cx="1581150" cy="1733550"/>
          </a:xfrm>
          <a:prstGeom prst="roundRect">
            <a:avLst>
              <a:gd name="adj" fmla="val 18506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Входные данные: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волновой фронт изображения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652713" y="1081088"/>
            <a:ext cx="1657350" cy="1733550"/>
          </a:xfrm>
          <a:prstGeom prst="roundRect">
            <a:avLst>
              <a:gd name="adj" fmla="val 17655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Диффракционный слой: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изменение фазы каждого сегмента волнового фронта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038975" y="1081088"/>
            <a:ext cx="1581150" cy="1733550"/>
          </a:xfrm>
          <a:prstGeom prst="roundRect">
            <a:avLst>
              <a:gd name="adj" fmla="val 18506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Детектор: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обработка полученного волнового фронта и вычисление вероятностей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 rot="5414629">
            <a:off x="1285621" y="1962151"/>
            <a:ext cx="2124097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352675" y="900113"/>
            <a:ext cx="214313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2352675" y="3024188"/>
            <a:ext cx="214313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 rot="16216400">
            <a:off x="5424779" y="1962150"/>
            <a:ext cx="2124099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 rot="10800000">
            <a:off x="6257925" y="900113"/>
            <a:ext cx="227992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 rot="10800000">
            <a:off x="6257925" y="3024188"/>
            <a:ext cx="227992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586538" y="2728913"/>
            <a:ext cx="40481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990"/>
              </a:lnSpc>
              <a:buNone/>
            </a:pPr>
            <a:r>
              <a:rPr lang="en-US" sz="3563" spc="-7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</a:t>
            </a:r>
            <a:endParaRPr lang="en-US" sz="3563" dirty="0"/>
          </a:p>
        </p:txBody>
      </p:sp>
      <p:sp>
        <p:nvSpPr>
          <p:cNvPr id="13" name="Text 11"/>
          <p:cNvSpPr/>
          <p:nvPr/>
        </p:nvSpPr>
        <p:spPr>
          <a:xfrm>
            <a:off x="519113" y="333375"/>
            <a:ext cx="5357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модели</a:t>
            </a:r>
            <a:endParaRPr lang="en-US" sz="228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61975" y="3367088"/>
            <a:ext cx="8010525" cy="1490663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</a:t>
            </a:r>
            <a:endParaRPr lang="en-US" sz="11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113" y="333375"/>
            <a:ext cx="5357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Параметры модели</a:t>
            </a:r>
            <a:endParaRPr lang="en-US" sz="228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9113" y="1238250"/>
            <a:ext cx="2247900" cy="22479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7250" y="3681413"/>
            <a:ext cx="1566863" cy="2238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670"/>
              </a:lnSpc>
              <a:buNone/>
            </a:pPr>
            <a:r>
              <a:rPr lang="en-US" sz="1425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Маска детектора</a:t>
            </a:r>
            <a:endParaRPr lang="en-US" sz="1425" dirty="0"/>
          </a:p>
        </p:txBody>
      </p:sp>
      <p:sp>
        <p:nvSpPr>
          <p:cNvPr id="5" name="Text 2"/>
          <p:cNvSpPr/>
          <p:nvPr/>
        </p:nvSpPr>
        <p:spPr>
          <a:xfrm>
            <a:off x="2914650" y="1428750"/>
            <a:ext cx="5643563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длина волны: 600 нм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пикселя (нейрона): 318 нм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расстояние между диффракционными слоями: 24 мкм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маска детектора: torch.Tensor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эпох обучения: 10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дифракционных слоёв: 5</a:t>
            </a:r>
            <a:endParaRPr lang="en-US" sz="142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17</a:t>
            </a:r>
            <a:endParaRPr lang="en-US" sz="11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113" y="333375"/>
            <a:ext cx="61293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Демонстрация работы оптической сети</a:t>
            </a:r>
            <a:endParaRPr lang="en-US" sz="228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42913" y="1338263"/>
            <a:ext cx="1881187" cy="187166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566988" y="1338263"/>
            <a:ext cx="1881187" cy="187166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691063" y="1338263"/>
            <a:ext cx="1881187" cy="1871663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815138" y="1338263"/>
            <a:ext cx="1881187" cy="1871663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28650" y="3486150"/>
            <a:ext cx="150971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Входные данные </a:t>
            </a:r>
            <a:pPr algn="ctr" indent="0" marL="0">
              <a:lnSpc>
                <a:spcPts val="1852"/>
              </a:lnSpc>
              <a:buNone/>
            </a:pPr>
            <a:r>
              <a:rPr lang="en-US" sz="1425" b="1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(интенсивность)</a:t>
            </a:r>
            <a:endParaRPr lang="en-US" sz="1425" dirty="0"/>
          </a:p>
        </p:txBody>
      </p:sp>
      <p:sp>
        <p:nvSpPr>
          <p:cNvPr id="8" name="Text 2"/>
          <p:cNvSpPr/>
          <p:nvPr/>
        </p:nvSpPr>
        <p:spPr>
          <a:xfrm>
            <a:off x="2714625" y="3486150"/>
            <a:ext cx="1585913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Распространение волнового фронта: </a:t>
            </a:r>
            <a:pPr algn="ctr" indent="0" marL="0">
              <a:lnSpc>
                <a:spcPts val="1852"/>
              </a:lnSpc>
              <a:buNone/>
            </a:pPr>
            <a:r>
              <a:rPr lang="en-US" sz="1425" b="1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интенсивность</a:t>
            </a:r>
            <a:endParaRPr lang="en-US" sz="1425" dirty="0"/>
          </a:p>
        </p:txBody>
      </p:sp>
      <p:sp>
        <p:nvSpPr>
          <p:cNvPr id="9" name="Text 3"/>
          <p:cNvSpPr/>
          <p:nvPr/>
        </p:nvSpPr>
        <p:spPr>
          <a:xfrm>
            <a:off x="4838700" y="3490913"/>
            <a:ext cx="1585913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Распространение волнового фронта: </a:t>
            </a:r>
            <a:endParaRPr lang="en-US" sz="1425" dirty="0"/>
          </a:p>
          <a:p>
            <a:pPr algn="ctr" indent="0" marL="0">
              <a:lnSpc>
                <a:spcPts val="1852"/>
              </a:lnSpc>
              <a:buNone/>
            </a:pPr>
            <a:r>
              <a:rPr lang="en-US" sz="1425" b="1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фаза</a:t>
            </a:r>
            <a:endParaRPr lang="en-US" sz="1425" dirty="0"/>
          </a:p>
        </p:txBody>
      </p:sp>
      <p:sp>
        <p:nvSpPr>
          <p:cNvPr id="10" name="Text 4"/>
          <p:cNvSpPr/>
          <p:nvPr/>
        </p:nvSpPr>
        <p:spPr>
          <a:xfrm>
            <a:off x="6962775" y="3490913"/>
            <a:ext cx="1585913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Световой сигнал </a:t>
            </a:r>
            <a:pPr algn="ctr" indent="0" marL="0">
              <a:lnSpc>
                <a:spcPts val="1852"/>
              </a:lnSpc>
              <a:buNone/>
            </a:pPr>
            <a:r>
              <a:rPr lang="en-US" sz="1425" b="1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 детекторе (интенсивность)</a:t>
            </a:r>
            <a:endParaRPr lang="en-US" sz="1425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</a:t>
            </a:r>
            <a:endParaRPr lang="en-US" sz="11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9113" y="333375"/>
            <a:ext cx="61293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Матрицы несоответствий</a:t>
            </a:r>
            <a:endParaRPr lang="en-US" sz="228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</a:t>
            </a:r>
            <a:endParaRPr lang="en-US" sz="114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42963" y="1247775"/>
            <a:ext cx="3271838" cy="3271838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53013" y="1238250"/>
            <a:ext cx="3271838" cy="328136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1247775" y="838200"/>
            <a:ext cx="246221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 = 3 (acc = 85.2 %)</a:t>
            </a:r>
            <a:endParaRPr lang="en-US" sz="1425" dirty="0"/>
          </a:p>
        </p:txBody>
      </p:sp>
      <p:sp>
        <p:nvSpPr>
          <p:cNvPr id="9" name="Text 3"/>
          <p:cNvSpPr/>
          <p:nvPr/>
        </p:nvSpPr>
        <p:spPr>
          <a:xfrm>
            <a:off x="5457825" y="838200"/>
            <a:ext cx="246221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 = 5 (acc = 86.4 %)</a:t>
            </a:r>
            <a:endParaRPr lang="en-US" sz="1425" dirty="0"/>
          </a:p>
        </p:txBody>
      </p:sp>
      <p:sp>
        <p:nvSpPr>
          <p:cNvPr id="10" name="Text 4"/>
          <p:cNvSpPr/>
          <p:nvPr/>
        </p:nvSpPr>
        <p:spPr>
          <a:xfrm>
            <a:off x="823913" y="4629150"/>
            <a:ext cx="3290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0       1       2       3       4       5       6       7       8       9</a:t>
            </a:r>
            <a:endParaRPr lang="en-US" sz="1140" dirty="0"/>
          </a:p>
        </p:txBody>
      </p:sp>
      <p:sp>
        <p:nvSpPr>
          <p:cNvPr id="11" name="Text 5"/>
          <p:cNvSpPr/>
          <p:nvPr/>
        </p:nvSpPr>
        <p:spPr>
          <a:xfrm>
            <a:off x="5053013" y="4629150"/>
            <a:ext cx="32908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0       1       2       3       4       5       6       7       8       9</a:t>
            </a:r>
            <a:endParaRPr lang="en-US" sz="1140" dirty="0"/>
          </a:p>
        </p:txBody>
      </p:sp>
      <p:sp>
        <p:nvSpPr>
          <p:cNvPr id="12" name="Text 6"/>
          <p:cNvSpPr/>
          <p:nvPr/>
        </p:nvSpPr>
        <p:spPr>
          <a:xfrm>
            <a:off x="428625" y="1214438"/>
            <a:ext cx="30956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</a:t>
            </a:r>
            <a:endParaRPr lang="en-US" sz="1140" dirty="0"/>
          </a:p>
        </p:txBody>
      </p:sp>
      <p:sp>
        <p:nvSpPr>
          <p:cNvPr id="13" name="Text 7"/>
          <p:cNvSpPr/>
          <p:nvPr/>
        </p:nvSpPr>
        <p:spPr>
          <a:xfrm>
            <a:off x="4638675" y="1295400"/>
            <a:ext cx="30956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</a:t>
            </a:r>
            <a:endParaRPr lang="en-US" sz="1140" dirty="0"/>
          </a:p>
          <a:p>
            <a:pPr algn="ctr" indent="0" marL="0">
              <a:lnSpc>
                <a:spcPts val="2508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</a:t>
            </a:r>
            <a:endParaRPr lang="en-US" sz="11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66700"/>
            <a:ext cx="18621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Содержание</a:t>
            </a:r>
            <a:endParaRPr lang="en-US" sz="2280" dirty="0"/>
          </a:p>
        </p:txBody>
      </p:sp>
      <p:sp>
        <p:nvSpPr>
          <p:cNvPr id="3" name="Text 1"/>
          <p:cNvSpPr/>
          <p:nvPr/>
        </p:nvSpPr>
        <p:spPr>
          <a:xfrm>
            <a:off x="381000" y="1828800"/>
            <a:ext cx="7543800" cy="1476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Введение в глубокое обучение и нейронные сети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Физика света и дифракции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Дифракционные оптические нейронные сети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и параметры модели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Эксперименты и результаты</a:t>
            </a:r>
            <a:endParaRPr lang="en-US" sz="171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1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831181"/>
            <a:ext cx="7696200" cy="14859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1831181"/>
            <a:ext cx="7696200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Перестановки чувствительных зон детектора</a:t>
            </a:r>
            <a:endParaRPr lang="en-US" sz="3420" dirty="0"/>
          </a:p>
        </p:txBody>
      </p:sp>
      <p:sp>
        <p:nvSpPr>
          <p:cNvPr id="4" name="Text 2"/>
          <p:cNvSpPr/>
          <p:nvPr/>
        </p:nvSpPr>
        <p:spPr>
          <a:xfrm>
            <a:off x="381000" y="3117056"/>
            <a:ext cx="76962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Распределения, кривые обучения</a:t>
            </a:r>
            <a:endParaRPr lang="en-US" sz="11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8293" y="1017254"/>
            <a:ext cx="1558841" cy="1122095"/>
          </a:xfrm>
          <a:prstGeom prst="roundRect">
            <a:avLst>
              <a:gd name="adj" fmla="val 26077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Свободное пространство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19113" y="1017254"/>
            <a:ext cx="1558841" cy="1122095"/>
          </a:xfrm>
          <a:prstGeom prst="roundRect">
            <a:avLst>
              <a:gd name="adj" fmla="val 26077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Входные данные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622609" y="1017254"/>
            <a:ext cx="1633966" cy="1122095"/>
          </a:xfrm>
          <a:prstGeom prst="roundRect">
            <a:avLst>
              <a:gd name="adj" fmla="val 26077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Диффракцион-ный слой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946983" y="1017254"/>
            <a:ext cx="1558841" cy="1122095"/>
          </a:xfrm>
          <a:prstGeom prst="roundRect">
            <a:avLst>
              <a:gd name="adj" fmla="val 26077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Детектор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 rot="5422281">
            <a:off x="1631577" y="1587551"/>
            <a:ext cx="1374906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326804" y="900113"/>
            <a:ext cx="211289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2326804" y="2274987"/>
            <a:ext cx="211289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 rot="16224979">
            <a:off x="5718339" y="1587551"/>
            <a:ext cx="1374913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 rot="10800000">
            <a:off x="6176963" y="900113"/>
            <a:ext cx="224775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 rot="10800000">
            <a:off x="6176963" y="2271713"/>
            <a:ext cx="224775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500930" y="2083864"/>
            <a:ext cx="3991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990"/>
              </a:lnSpc>
              <a:buNone/>
            </a:pPr>
            <a:r>
              <a:rPr lang="en-US" sz="3563" spc="-7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3563" dirty="0"/>
          </a:p>
        </p:txBody>
      </p:sp>
      <p:sp>
        <p:nvSpPr>
          <p:cNvPr id="13" name="Text 11"/>
          <p:cNvSpPr/>
          <p:nvPr/>
        </p:nvSpPr>
        <p:spPr>
          <a:xfrm>
            <a:off x="519113" y="333375"/>
            <a:ext cx="5357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модели</a:t>
            </a:r>
            <a:endParaRPr lang="en-US" sz="2280" dirty="0"/>
          </a:p>
        </p:txBody>
      </p:sp>
      <p:sp>
        <p:nvSpPr>
          <p:cNvPr id="14" name="Text 12"/>
          <p:cNvSpPr/>
          <p:nvPr/>
        </p:nvSpPr>
        <p:spPr>
          <a:xfrm>
            <a:off x="519113" y="2843213"/>
            <a:ext cx="7986713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длина волны: 600 нм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пикселя (нейрона): 318 нм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расстояние между диффракционными слоями: 24 мкм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маска детектора: torch.Tensor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эпох обучения: 3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дифракционных слоёв: 1</a:t>
            </a:r>
            <a:endParaRPr lang="en-US" sz="1425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21</a:t>
            </a:r>
            <a:endParaRPr lang="en-US" sz="114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19800" y="2843213"/>
            <a:ext cx="2586038" cy="18621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Перестановки чувствительных зон маски детектора</a:t>
            </a:r>
            <a:endParaRPr lang="en-US" sz="228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05513" y="1395413"/>
            <a:ext cx="2586038" cy="18621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20013" y="2657475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710" dirty="0"/>
          </a:p>
        </p:txBody>
      </p:sp>
      <p:sp>
        <p:nvSpPr>
          <p:cNvPr id="6" name="Text 2"/>
          <p:cNvSpPr/>
          <p:nvPr/>
        </p:nvSpPr>
        <p:spPr>
          <a:xfrm>
            <a:off x="7196138" y="2657475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1710" dirty="0"/>
          </a:p>
        </p:txBody>
      </p:sp>
      <p:sp>
        <p:nvSpPr>
          <p:cNvPr id="7" name="Text 3"/>
          <p:cNvSpPr/>
          <p:nvPr/>
        </p:nvSpPr>
        <p:spPr>
          <a:xfrm>
            <a:off x="6938963" y="213836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</a:t>
            </a:r>
            <a:endParaRPr lang="en-US" sz="1710" dirty="0"/>
          </a:p>
        </p:txBody>
      </p:sp>
      <p:sp>
        <p:nvSpPr>
          <p:cNvPr id="8" name="Text 4"/>
          <p:cNvSpPr/>
          <p:nvPr/>
        </p:nvSpPr>
        <p:spPr>
          <a:xfrm>
            <a:off x="7458075" y="213836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710" dirty="0"/>
          </a:p>
        </p:txBody>
      </p:sp>
      <p:sp>
        <p:nvSpPr>
          <p:cNvPr id="9" name="Text 5"/>
          <p:cNvSpPr/>
          <p:nvPr/>
        </p:nvSpPr>
        <p:spPr>
          <a:xfrm>
            <a:off x="6596063" y="3681413"/>
            <a:ext cx="1566863" cy="895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670"/>
              </a:lnSpc>
              <a:buNone/>
            </a:pPr>
            <a:r>
              <a:rPr lang="en-US" sz="1425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Лучшее расположение:</a:t>
            </a:r>
            <a:endParaRPr lang="en-US" sz="1425" dirty="0"/>
          </a:p>
          <a:p>
            <a:pPr algn="ctr" indent="0" marL="0">
              <a:lnSpc>
                <a:spcPts val="1670"/>
              </a:lnSpc>
              <a:buNone/>
            </a:pPr>
            <a:r>
              <a:rPr lang="en-US" sz="1425" b="1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[5, 7, 4, 9, 8, 2, 6, 3, 0, 1]</a:t>
            </a:r>
            <a:endParaRPr lang="en-US" sz="1425" dirty="0"/>
          </a:p>
        </p:txBody>
      </p:sp>
      <p:sp>
        <p:nvSpPr>
          <p:cNvPr id="10" name="Text 6"/>
          <p:cNvSpPr/>
          <p:nvPr/>
        </p:nvSpPr>
        <p:spPr>
          <a:xfrm>
            <a:off x="7720013" y="162401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710" dirty="0"/>
          </a:p>
        </p:txBody>
      </p:sp>
      <p:sp>
        <p:nvSpPr>
          <p:cNvPr id="11" name="Text 7"/>
          <p:cNvSpPr/>
          <p:nvPr/>
        </p:nvSpPr>
        <p:spPr>
          <a:xfrm>
            <a:off x="6429375" y="213836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</a:t>
            </a:r>
            <a:endParaRPr lang="en-US" sz="1710" dirty="0"/>
          </a:p>
        </p:txBody>
      </p:sp>
      <p:sp>
        <p:nvSpPr>
          <p:cNvPr id="12" name="Text 8"/>
          <p:cNvSpPr/>
          <p:nvPr/>
        </p:nvSpPr>
        <p:spPr>
          <a:xfrm>
            <a:off x="6686550" y="2657475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1710" dirty="0"/>
          </a:p>
        </p:txBody>
      </p:sp>
      <p:sp>
        <p:nvSpPr>
          <p:cNvPr id="13" name="Text 9"/>
          <p:cNvSpPr/>
          <p:nvPr/>
        </p:nvSpPr>
        <p:spPr>
          <a:xfrm>
            <a:off x="6686550" y="1633538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1710" dirty="0"/>
          </a:p>
        </p:txBody>
      </p:sp>
      <p:sp>
        <p:nvSpPr>
          <p:cNvPr id="14" name="Text 10"/>
          <p:cNvSpPr/>
          <p:nvPr/>
        </p:nvSpPr>
        <p:spPr>
          <a:xfrm>
            <a:off x="7196138" y="1633538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710" dirty="0"/>
          </a:p>
        </p:txBody>
      </p:sp>
      <p:sp>
        <p:nvSpPr>
          <p:cNvPr id="15" name="Text 11"/>
          <p:cNvSpPr/>
          <p:nvPr/>
        </p:nvSpPr>
        <p:spPr>
          <a:xfrm>
            <a:off x="7972425" y="213836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71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22</a:t>
            </a:r>
            <a:endParaRPr lang="en-US" sz="1140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57188" y="885825"/>
            <a:ext cx="5110163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Перестановки чувствительных зон маски детектора</a:t>
            </a:r>
            <a:endParaRPr lang="en-US" sz="2280" dirty="0"/>
          </a:p>
        </p:txBody>
      </p:sp>
      <p:sp>
        <p:nvSpPr>
          <p:cNvPr id="4" name="Text 1"/>
          <p:cNvSpPr/>
          <p:nvPr/>
        </p:nvSpPr>
        <p:spPr>
          <a:xfrm>
            <a:off x="6686550" y="1633538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1710" dirty="0"/>
          </a:p>
        </p:txBody>
      </p:sp>
      <p:sp>
        <p:nvSpPr>
          <p:cNvPr id="5" name="Text 2"/>
          <p:cNvSpPr/>
          <p:nvPr/>
        </p:nvSpPr>
        <p:spPr>
          <a:xfrm>
            <a:off x="7196138" y="1633538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710" dirty="0"/>
          </a:p>
        </p:txBody>
      </p:sp>
      <p:sp>
        <p:nvSpPr>
          <p:cNvPr id="6" name="Text 3"/>
          <p:cNvSpPr/>
          <p:nvPr/>
        </p:nvSpPr>
        <p:spPr>
          <a:xfrm>
            <a:off x="7972425" y="213836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71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23</a:t>
            </a:r>
            <a:endParaRPr lang="en-US" sz="114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2388" y="847725"/>
            <a:ext cx="5953125" cy="36861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48388" y="823913"/>
            <a:ext cx="244316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распределение НЕ нормальное 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лучшие и хучшие результаты статистически значимо НЕ отличаются от среднего</a:t>
            </a:r>
            <a:endParaRPr lang="en-US" sz="1425" dirty="0"/>
          </a:p>
        </p:txBody>
      </p:sp>
      <p:sp>
        <p:nvSpPr>
          <p:cNvPr id="11" name="Text 6"/>
          <p:cNvSpPr/>
          <p:nvPr/>
        </p:nvSpPr>
        <p:spPr>
          <a:xfrm>
            <a:off x="6129338" y="2771775"/>
            <a:ext cx="2443163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лучший: 0.603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худший: 0.544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среднее: 0.572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ср. кв. откл: 0.0148</a:t>
            </a:r>
            <a:endParaRPr lang="en-US" sz="14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2105025"/>
            <a:ext cx="7696200" cy="938213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2105025"/>
            <a:ext cx="7696200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свободного пространства</a:t>
            </a:r>
            <a:endParaRPr lang="en-US" sz="3420" dirty="0"/>
          </a:p>
        </p:txBody>
      </p:sp>
      <p:sp>
        <p:nvSpPr>
          <p:cNvPr id="4" name="Text 2"/>
          <p:cNvSpPr/>
          <p:nvPr/>
        </p:nvSpPr>
        <p:spPr>
          <a:xfrm>
            <a:off x="381000" y="2843213"/>
            <a:ext cx="76962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Распределения, кривые обучения</a:t>
            </a:r>
            <a:endParaRPr lang="en-US" sz="11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8293" y="1017254"/>
            <a:ext cx="1558841" cy="1122095"/>
          </a:xfrm>
          <a:prstGeom prst="roundRect">
            <a:avLst>
              <a:gd name="adj" fmla="val 26077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Свободное пространство</a:t>
            </a: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519113" y="1017254"/>
            <a:ext cx="1558841" cy="1122095"/>
          </a:xfrm>
          <a:prstGeom prst="roundRect">
            <a:avLst>
              <a:gd name="adj" fmla="val 26077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Входные данные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622609" y="1017254"/>
            <a:ext cx="1633966" cy="1122095"/>
          </a:xfrm>
          <a:prstGeom prst="roundRect">
            <a:avLst>
              <a:gd name="adj" fmla="val 26077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Диффракцион-ный слой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946983" y="1017254"/>
            <a:ext cx="1558841" cy="1122095"/>
          </a:xfrm>
          <a:prstGeom prst="roundRect">
            <a:avLst>
              <a:gd name="adj" fmla="val 26077"/>
            </a:avLst>
          </a:prstGeom>
          <a:noFill/>
          <a:ln w="18097">
            <a:solidFill>
              <a:srgbClr val="000000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Детектор</a:t>
            </a:r>
            <a:endParaRPr lang="en-US" dirty="0"/>
          </a:p>
        </p:txBody>
      </p:sp>
      <p:sp>
        <p:nvSpPr>
          <p:cNvPr id="6" name="Shape 4"/>
          <p:cNvSpPr/>
          <p:nvPr/>
        </p:nvSpPr>
        <p:spPr>
          <a:xfrm rot="5422281">
            <a:off x="1631577" y="1587551"/>
            <a:ext cx="1374906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2326804" y="900113"/>
            <a:ext cx="211289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2326804" y="2274987"/>
            <a:ext cx="211289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 rot="16224979">
            <a:off x="5718339" y="1587551"/>
            <a:ext cx="1374913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 rot="10800000">
            <a:off x="6176963" y="900113"/>
            <a:ext cx="224775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 rot="10800000">
            <a:off x="6176963" y="2271713"/>
            <a:ext cx="224775" cy="0"/>
          </a:xfrm>
          <a:prstGeom prst="line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500930" y="2083864"/>
            <a:ext cx="399101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3990"/>
              </a:lnSpc>
              <a:buNone/>
            </a:pPr>
            <a:r>
              <a:rPr lang="en-US" sz="3563" spc="-7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3563" dirty="0"/>
          </a:p>
        </p:txBody>
      </p:sp>
      <p:sp>
        <p:nvSpPr>
          <p:cNvPr id="13" name="Text 11"/>
          <p:cNvSpPr/>
          <p:nvPr/>
        </p:nvSpPr>
        <p:spPr>
          <a:xfrm>
            <a:off x="519113" y="333375"/>
            <a:ext cx="5357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Архитектура модели</a:t>
            </a:r>
            <a:endParaRPr lang="en-US" sz="2280" dirty="0"/>
          </a:p>
        </p:txBody>
      </p:sp>
      <p:sp>
        <p:nvSpPr>
          <p:cNvPr id="14" name="Text 12"/>
          <p:cNvSpPr/>
          <p:nvPr/>
        </p:nvSpPr>
        <p:spPr>
          <a:xfrm>
            <a:off x="519113" y="2843213"/>
            <a:ext cx="7986713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длина волны: 600 нм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пикселя (нейрона): 318 нм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маска детектора: torch.Tensor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эпох обучения: 3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 дифракционных слоёв: 1</a:t>
            </a:r>
            <a:endParaRPr lang="en-US" sz="1425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</a:t>
            </a:r>
            <a:endParaRPr lang="en-US" sz="1140" dirty="0"/>
          </a:p>
        </p:txBody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019800" y="2843213"/>
            <a:ext cx="2586038" cy="186213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991475" y="358616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710" dirty="0"/>
          </a:p>
        </p:txBody>
      </p:sp>
      <p:sp>
        <p:nvSpPr>
          <p:cNvPr id="19" name="Text 15"/>
          <p:cNvSpPr/>
          <p:nvPr/>
        </p:nvSpPr>
        <p:spPr>
          <a:xfrm>
            <a:off x="7734300" y="4105275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</a:t>
            </a:r>
            <a:endParaRPr lang="en-US" sz="1710" dirty="0"/>
          </a:p>
        </p:txBody>
      </p:sp>
      <p:sp>
        <p:nvSpPr>
          <p:cNvPr id="20" name="Text 16"/>
          <p:cNvSpPr/>
          <p:nvPr/>
        </p:nvSpPr>
        <p:spPr>
          <a:xfrm>
            <a:off x="7224713" y="307181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endParaRPr lang="en-US" sz="1710" dirty="0"/>
          </a:p>
        </p:txBody>
      </p:sp>
      <p:sp>
        <p:nvSpPr>
          <p:cNvPr id="21" name="Text 17"/>
          <p:cNvSpPr/>
          <p:nvPr/>
        </p:nvSpPr>
        <p:spPr>
          <a:xfrm>
            <a:off x="6715125" y="307181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</a:t>
            </a:r>
            <a:endParaRPr lang="en-US" sz="1710" dirty="0"/>
          </a:p>
        </p:txBody>
      </p:sp>
      <p:sp>
        <p:nvSpPr>
          <p:cNvPr id="22" name="Text 18"/>
          <p:cNvSpPr/>
          <p:nvPr/>
        </p:nvSpPr>
        <p:spPr>
          <a:xfrm>
            <a:off x="7210425" y="4105275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</a:t>
            </a:r>
            <a:endParaRPr lang="en-US" sz="1710" dirty="0"/>
          </a:p>
        </p:txBody>
      </p:sp>
      <p:sp>
        <p:nvSpPr>
          <p:cNvPr id="23" name="Text 19"/>
          <p:cNvSpPr/>
          <p:nvPr/>
        </p:nvSpPr>
        <p:spPr>
          <a:xfrm>
            <a:off x="6953250" y="358616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710" dirty="0"/>
          </a:p>
        </p:txBody>
      </p:sp>
      <p:sp>
        <p:nvSpPr>
          <p:cNvPr id="24" name="Text 20"/>
          <p:cNvSpPr/>
          <p:nvPr/>
        </p:nvSpPr>
        <p:spPr>
          <a:xfrm>
            <a:off x="7472363" y="358616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1710" dirty="0"/>
          </a:p>
        </p:txBody>
      </p:sp>
      <p:sp>
        <p:nvSpPr>
          <p:cNvPr id="25" name="Text 21"/>
          <p:cNvSpPr/>
          <p:nvPr/>
        </p:nvSpPr>
        <p:spPr>
          <a:xfrm>
            <a:off x="7734300" y="307181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endParaRPr lang="en-US" sz="1710" dirty="0"/>
          </a:p>
        </p:txBody>
      </p:sp>
      <p:sp>
        <p:nvSpPr>
          <p:cNvPr id="26" name="Text 22"/>
          <p:cNvSpPr/>
          <p:nvPr/>
        </p:nvSpPr>
        <p:spPr>
          <a:xfrm>
            <a:off x="6443663" y="3586163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endParaRPr lang="en-US" sz="1710" dirty="0"/>
          </a:p>
        </p:txBody>
      </p:sp>
      <p:sp>
        <p:nvSpPr>
          <p:cNvPr id="27" name="Text 23"/>
          <p:cNvSpPr/>
          <p:nvPr/>
        </p:nvSpPr>
        <p:spPr>
          <a:xfrm>
            <a:off x="6700838" y="4105275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710" dirty="0"/>
          </a:p>
        </p:txBody>
      </p:sp>
      <p:sp>
        <p:nvSpPr>
          <p:cNvPr id="28" name="Text 24"/>
          <p:cNvSpPr/>
          <p:nvPr/>
        </p:nvSpPr>
        <p:spPr>
          <a:xfrm>
            <a:off x="7196138" y="1633538"/>
            <a:ext cx="2381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7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 свободного пространства</a:t>
            </a:r>
            <a:endParaRPr lang="en-US" sz="228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3" y="1104900"/>
            <a:ext cx="4567238" cy="25527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767263" y="1104900"/>
            <a:ext cx="4167188" cy="2581275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26</a:t>
            </a:r>
            <a:endParaRPr lang="en-US" sz="1140" dirty="0"/>
          </a:p>
        </p:txBody>
      </p:sp>
      <p:sp>
        <p:nvSpPr>
          <p:cNvPr id="8" name="Text 2"/>
          <p:cNvSpPr/>
          <p:nvPr/>
        </p:nvSpPr>
        <p:spPr>
          <a:xfrm>
            <a:off x="1957388" y="4181475"/>
            <a:ext cx="561975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710" b="1" spc="-17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 / x = расстояние между слоями / размер нейрона</a:t>
            </a:r>
            <a:endParaRPr lang="en-US" sz="171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2300288"/>
            <a:ext cx="6376988" cy="547688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2300288"/>
            <a:ext cx="6376988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Выводы</a:t>
            </a:r>
            <a:endParaRPr lang="en-US" sz="342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Выводы</a:t>
            </a:r>
            <a:endParaRPr lang="en-US" sz="228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</a:t>
            </a:r>
            <a:endParaRPr lang="en-US" sz="1140" dirty="0"/>
          </a:p>
        </p:txBody>
      </p:sp>
      <p:sp>
        <p:nvSpPr>
          <p:cNvPr id="5" name="Text 2"/>
          <p:cNvSpPr/>
          <p:nvPr/>
        </p:nvSpPr>
        <p:spPr>
          <a:xfrm>
            <a:off x="257175" y="1085850"/>
            <a:ext cx="6067425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Перестановка чувствительных зон детектора не оказывает статистически значимого влияния на точность модели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Точность моделей при различных перестановках имеет ненормальное распределение и находится в диапазоне 54,0-60,5% для рассмотренных параметров</a:t>
            </a:r>
            <a:endParaRPr lang="en-US" sz="1425" dirty="0"/>
          </a:p>
        </p:txBody>
      </p:sp>
      <p:sp>
        <p:nvSpPr>
          <p:cNvPr id="6" name="Text 3"/>
          <p:cNvSpPr/>
          <p:nvPr/>
        </p:nvSpPr>
        <p:spPr>
          <a:xfrm>
            <a:off x="2619375" y="3109913"/>
            <a:ext cx="6067425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Увеличение расстояния между дифракционными слоями приводит к росту точности модели до достижения плато</a:t>
            </a:r>
            <a:endParaRPr lang="en-US" sz="1425" dirty="0"/>
          </a:p>
          <a:p>
            <a:pPr algn="l" marL="342900" indent="-342900">
              <a:lnSpc>
                <a:spcPts val="1852"/>
              </a:lnSpc>
              <a:buSzPct val="100000"/>
              <a:buChar char="•"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уменьшении расстояния между дифракционными слоями возрастает частота обновления весов модели</a:t>
            </a:r>
            <a:endParaRPr lang="en-US" sz="14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2300288"/>
            <a:ext cx="6376988" cy="547688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2300288"/>
            <a:ext cx="6376988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Контакты</a:t>
            </a:r>
            <a:endParaRPr lang="en-US" sz="34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831181"/>
            <a:ext cx="6376988" cy="14859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1831181"/>
            <a:ext cx="6376988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Оптические диффракционные нейронные сети</a:t>
            </a:r>
            <a:endParaRPr lang="en-US" sz="3420" dirty="0"/>
          </a:p>
        </p:txBody>
      </p:sp>
      <p:sp>
        <p:nvSpPr>
          <p:cNvPr id="4" name="Text 2"/>
          <p:cNvSpPr/>
          <p:nvPr/>
        </p:nvSpPr>
        <p:spPr>
          <a:xfrm>
            <a:off x="381000" y="3117056"/>
            <a:ext cx="63769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Что это и как работает?</a:t>
            </a:r>
            <a:endParaRPr lang="en-US" sz="11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Контактная информация</a:t>
            </a:r>
            <a:endParaRPr lang="en-US" sz="2280" dirty="0"/>
          </a:p>
        </p:txBody>
      </p:sp>
      <p:sp>
        <p:nvSpPr>
          <p:cNvPr id="3" name="Text 1"/>
          <p:cNvSpPr/>
          <p:nvPr/>
        </p:nvSpPr>
        <p:spPr>
          <a:xfrm>
            <a:off x="7281863" y="828675"/>
            <a:ext cx="1552575" cy="3895725"/>
          </a:xfrm>
          <a:prstGeom prst="roundRect">
            <a:avLst>
              <a:gd name="adj" fmla="val 11779"/>
            </a:avLst>
          </a:prstGeom>
          <a:solidFill>
            <a:srgbClr val="7875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323850" y="823913"/>
            <a:ext cx="2428875" cy="3900488"/>
          </a:xfrm>
          <a:prstGeom prst="roundRect">
            <a:avLst>
              <a:gd name="adj" fmla="val 7529"/>
            </a:avLst>
          </a:prstGeom>
          <a:solidFill>
            <a:srgbClr val="7875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4350" y="1014413"/>
            <a:ext cx="2047875" cy="204787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14350" y="3686175"/>
            <a:ext cx="2047875" cy="847725"/>
          </a:xfrm>
          <a:prstGeom prst="rect">
            <a:avLst/>
          </a:prstGeom>
          <a:noFill/>
          <a:ln/>
        </p:spPr>
      </p:sp>
      <p:sp>
        <p:nvSpPr>
          <p:cNvPr id="7" name="Text 4"/>
          <p:cNvSpPr/>
          <p:nvPr/>
        </p:nvSpPr>
        <p:spPr>
          <a:xfrm>
            <a:off x="514350" y="3971925"/>
            <a:ext cx="2014538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52"/>
              </a:lnSpc>
              <a:buNone/>
            </a:pPr>
            <a:r>
              <a:rPr lang="en-US" sz="1710" b="1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Полина Никулина</a:t>
            </a:r>
            <a:endParaRPr lang="en-US" sz="1710" dirty="0"/>
          </a:p>
        </p:txBody>
      </p:sp>
      <p:sp>
        <p:nvSpPr>
          <p:cNvPr id="8" name="Text 5"/>
          <p:cNvSpPr/>
          <p:nvPr/>
        </p:nvSpPr>
        <p:spPr>
          <a:xfrm>
            <a:off x="514350" y="4343400"/>
            <a:ext cx="142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11"/>
              </a:lnSpc>
              <a:buNone/>
            </a:pPr>
            <a:r>
              <a:rPr lang="en-US" sz="1283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Letovo Student</a:t>
            </a:r>
            <a:endParaRPr lang="en-US" sz="1283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943225" y="842963"/>
            <a:ext cx="1671638" cy="15906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038475" y="2490788"/>
            <a:ext cx="1576388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7875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Telegram: @lundii</a:t>
            </a:r>
            <a:endParaRPr lang="en-US" sz="1425" dirty="0"/>
          </a:p>
        </p:txBody>
      </p:sp>
      <p:sp>
        <p:nvSpPr>
          <p:cNvPr id="11" name="Text 7"/>
          <p:cNvSpPr/>
          <p:nvPr/>
        </p:nvSpPr>
        <p:spPr>
          <a:xfrm>
            <a:off x="3038475" y="2957513"/>
            <a:ext cx="3976687" cy="1766888"/>
          </a:xfrm>
          <a:prstGeom prst="roundRect">
            <a:avLst>
              <a:gd name="adj" fmla="val 10350"/>
            </a:avLst>
          </a:prstGeom>
          <a:solidFill>
            <a:srgbClr val="7875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Email: nikkulina.polly@gmail.com</a:t>
            </a:r>
            <a:endParaRPr lang="en-US" dirty="0"/>
          </a:p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Telegram: @lundii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4705350" y="828675"/>
            <a:ext cx="4129088" cy="1909762"/>
          </a:xfrm>
          <a:prstGeom prst="roundRect">
            <a:avLst>
              <a:gd name="adj" fmla="val 9576"/>
            </a:avLst>
          </a:prstGeom>
          <a:solidFill>
            <a:srgbClr val="7875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Do not hesitate to reach out</a:t>
            </a:r>
            <a:endParaRPr lang="en-US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</a:t>
            </a:r>
            <a:endParaRPr lang="en-US" sz="114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Код на GitHub</a:t>
            </a:r>
            <a:endParaRPr lang="en-US" sz="228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31</a:t>
            </a:r>
            <a:endParaRPr lang="en-US" sz="114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85863" y="1028700"/>
            <a:ext cx="2843213" cy="284321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114925" y="1028700"/>
            <a:ext cx="2843213" cy="28432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223963" y="3871913"/>
            <a:ext cx="2805113" cy="395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964"/>
              </a:lnSpc>
              <a:buNone/>
            </a:pPr>
            <a:r>
              <a:rPr lang="en-US" sz="2280" spc="-23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Весь код</a:t>
            </a:r>
            <a:endParaRPr lang="en-US" sz="2280" dirty="0"/>
          </a:p>
        </p:txBody>
      </p:sp>
      <p:sp>
        <p:nvSpPr>
          <p:cNvPr id="8" name="Text 3"/>
          <p:cNvSpPr/>
          <p:nvPr/>
        </p:nvSpPr>
        <p:spPr>
          <a:xfrm>
            <a:off x="5157788" y="3871913"/>
            <a:ext cx="28051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2554"/>
              </a:lnSpc>
              <a:buNone/>
            </a:pPr>
            <a:r>
              <a:rPr lang="en-US" sz="2280" b="1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SVETlANNa</a:t>
            </a:r>
            <a:endParaRPr lang="en-US" sz="228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2105025"/>
            <a:ext cx="6376988" cy="938213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2105025"/>
            <a:ext cx="6376988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Библиография</a:t>
            </a:r>
            <a:endParaRPr lang="en-US" sz="3420" dirty="0"/>
          </a:p>
        </p:txBody>
      </p:sp>
      <p:sp>
        <p:nvSpPr>
          <p:cNvPr id="4" name="Text 2"/>
          <p:cNvSpPr/>
          <p:nvPr/>
        </p:nvSpPr>
        <p:spPr>
          <a:xfrm>
            <a:off x="381000" y="2843213"/>
            <a:ext cx="63769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Источники, полезные ссылки</a:t>
            </a:r>
            <a:endParaRPr lang="en-US" sz="114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66700"/>
            <a:ext cx="80772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Источники</a:t>
            </a:r>
            <a:endParaRPr lang="en-US" sz="2280" dirty="0"/>
          </a:p>
        </p:txBody>
      </p:sp>
      <p:sp>
        <p:nvSpPr>
          <p:cNvPr id="3" name="Text 1"/>
          <p:cNvSpPr/>
          <p:nvPr/>
        </p:nvSpPr>
        <p:spPr>
          <a:xfrm>
            <a:off x="381000" y="866775"/>
            <a:ext cx="8077200" cy="3400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Майкрософт проект натик: </a:t>
            </a:r>
            <a:pPr algn="l" indent="0" marL="0">
              <a:lnSpc>
                <a:spcPts val="1482"/>
              </a:lnSpc>
              <a:buNone/>
            </a:pPr>
            <a:r>
              <a:rPr lang="en-US" sz="1140" u="sng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https://natick.research.microsoft.com/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Визуализация оптического резонатора: </a:t>
            </a:r>
            <a:pPr algn="l" indent="0" marL="0">
              <a:lnSpc>
                <a:spcPts val="1482"/>
              </a:lnSpc>
              <a:buNone/>
            </a:pPr>
            <a:r>
              <a:rPr lang="en-US" sz="1140" u="sng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https://www.youtube.com/watch?v=fkmwxRAQqyY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Примеры интегральной оптики: </a:t>
            </a:r>
            <a:pPr algn="l" indent="0" marL="0">
              <a:lnSpc>
                <a:spcPts val="1482"/>
              </a:lnSpc>
              <a:buNone/>
            </a:pPr>
            <a:r>
              <a:rPr lang="en-US" sz="1140" u="sng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https://fiberguide.net/swdm/?utm_medium=organic&amp;utm_source=yasmartcamera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i="1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Chang, Julie, et al. "Hybrid optical-electronic convolutional neural networks with optimized diffractive optics for image classification."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i="1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Учебник Богданова физеко 11 класс: </a:t>
            </a:r>
            <a:pPr algn="l" indent="0" marL="0">
              <a:lnSpc>
                <a:spcPts val="1482"/>
              </a:lnSpc>
              <a:buNone/>
            </a:pPr>
            <a:r>
              <a:rPr lang="en-US" sz="1140" i="1" u="sng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https://kaf-fiz-1586.narod.ru/11bf/uchebnik_11/24.htm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i="1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Электромагнитные колебания: </a:t>
            </a:r>
            <a:pPr algn="l" indent="0" marL="0">
              <a:lnSpc>
                <a:spcPts val="1482"/>
              </a:lnSpc>
              <a:buNone/>
            </a:pPr>
            <a:r>
              <a:rPr lang="en-US" sz="1140" i="1" u="sng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https://youtube.com/shorts/kjpsRT_BLMk?si=idiaorcATNUcIEZP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 Автор: Philip Ronan —  https://commons.wikimedia.org/w/index.php?curid=72548216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i="1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Fu, T., Zhang, J., Sun, R., Huang, Y., Xu, W., Yang, S., ...Chen, H. (2024). Optical neural networks: progress and challenges. 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i="1" u="sng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https://en.wikipedia.org/wiki/Optical_neural_network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Lin, X., Rivenson, Y., Yardimci, N. T., Veli, M., Luo, Y., Jarrahi, M., &amp; Ozcan, A. (2018). All-optical machine learning using diffractive deep neural networks. Science, eaat8084. doi:10.1126/science.aat8084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Mengu, D., Luo, Y., Rivenson, Y., &amp; Ozcan, A. (2019). Analysis of Diffractive Optical Neural Networks and Their Integration with Electronic Neural Networks. IEEE Journal of Selected Topics in Quantum Electronics, 1–1. doi:10.1109/JSTQE.2019.2921376</a:t>
            </a:r>
            <a:endParaRPr lang="en-US" sz="1140" dirty="0"/>
          </a:p>
          <a:p>
            <a:pPr algn="l" marL="342900" indent="-342900">
              <a:lnSpc>
                <a:spcPts val="1482"/>
              </a:lnSpc>
              <a:buSzPct val="100000"/>
              <a:buFont typeface="+mj-lt"/>
              <a:buAutoNum type="arabicPeriod" startAt="1"/>
            </a:pPr>
            <a:r>
              <a:rPr lang="en-US" sz="1140" spc="-11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Кингсеп А.С., Локшин Г.Р., Ольхов О.А. Основы физики. Курс общей физики. Том 1. Механика, электричество и магнетизм, колебания и волны, волновая оптика. – М.: Физматлит, 2001.</a:t>
            </a:r>
            <a:endParaRPr lang="en-US" sz="114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7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33</a:t>
            </a:r>
            <a:endParaRPr lang="en-US" sz="114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266700"/>
            <a:ext cx="7962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Интересные ссылки по теме для заинтересовавшихся</a:t>
            </a:r>
            <a:endParaRPr lang="en-US" sz="2280" dirty="0"/>
          </a:p>
        </p:txBody>
      </p:sp>
      <p:sp>
        <p:nvSpPr>
          <p:cNvPr id="3" name="Text 1"/>
          <p:cNvSpPr/>
          <p:nvPr/>
        </p:nvSpPr>
        <p:spPr>
          <a:xfrm>
            <a:off x="381000" y="1238250"/>
            <a:ext cx="7543800" cy="2657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Преобразования Фурье: </a:t>
            </a:r>
            <a:pPr algn="l" indent="0" marL="0">
              <a:lnSpc>
                <a:spcPts val="2223"/>
              </a:lnSpc>
              <a:buNone/>
            </a:pPr>
            <a:r>
              <a:rPr lang="en-US" sz="1710" u="sng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https://www.youtube.com/watch?v=spUNpyF58BY&amp;t=202s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Временное пространство в оптических нейросетях: </a:t>
            </a:r>
            <a:pPr algn="l" indent="0" marL="0">
              <a:lnSpc>
                <a:spcPts val="2223"/>
              </a:lnSpc>
              <a:buNone/>
            </a:pPr>
            <a:r>
              <a:rPr lang="en-US" sz="1710" u="sng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https://arxiv.org/pdf/2208.10802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Гибридные оптико-электронные нейронные сети: </a:t>
            </a:r>
            <a:pPr algn="l" indent="0" marL="0">
              <a:lnSpc>
                <a:spcPts val="2223"/>
              </a:lnSpc>
              <a:buNone/>
            </a:pPr>
            <a:r>
              <a:rPr lang="en-US" sz="1710" u="sng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Hybrid Optical-Electronic Convolutional Neural Networks</a:t>
            </a:r>
            <a:pPr algn="l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Stanford Computational Imaging Lab.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Оптическая реализация свёрточных нейронных сетей:  </a:t>
            </a:r>
            <a:pPr algn="l" indent="0" marL="0">
              <a:lnSpc>
                <a:spcPts val="2223"/>
              </a:lnSpc>
              <a:buNone/>
            </a:pPr>
            <a:r>
              <a:rPr lang="en-US" sz="1710" u="sng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Optical 4F-Correlator for Acceleration of Convolutional Neural Networks</a:t>
            </a:r>
            <a:pPr algn="l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UCLA.</a:t>
            </a:r>
            <a:endParaRPr lang="en-US" sz="171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686800" y="-290512"/>
            <a:ext cx="776288" cy="7477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34</a:t>
            </a:r>
            <a:endParaRPr lang="en-US" sz="114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2300288"/>
            <a:ext cx="6376988" cy="547688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2300288"/>
            <a:ext cx="6376988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Приложение</a:t>
            </a:r>
            <a:endParaRPr lang="en-US" sz="342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26146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Глубокое обучение</a:t>
            </a:r>
            <a:endParaRPr lang="en-US" sz="2280" dirty="0"/>
          </a:p>
        </p:txBody>
      </p:sp>
      <p:sp>
        <p:nvSpPr>
          <p:cNvPr id="4" name="Text 1"/>
          <p:cNvSpPr/>
          <p:nvPr/>
        </p:nvSpPr>
        <p:spPr>
          <a:xfrm rot="-5366444">
            <a:off x="-78293" y="2306222"/>
            <a:ext cx="1524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вход</a:t>
            </a:r>
            <a:endParaRPr lang="en-US" sz="1425" dirty="0"/>
          </a:p>
        </p:txBody>
      </p:sp>
      <p:sp>
        <p:nvSpPr>
          <p:cNvPr id="5" name="Text 2"/>
          <p:cNvSpPr/>
          <p:nvPr/>
        </p:nvSpPr>
        <p:spPr>
          <a:xfrm>
            <a:off x="3681413" y="1557338"/>
            <a:ext cx="447675" cy="457200"/>
          </a:xfrm>
          <a:prstGeom prst="ellipse">
            <a:avLst/>
          </a:prstGeom>
          <a:solidFill>
            <a:srgbClr val="FFD4C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3681413" y="2133600"/>
            <a:ext cx="447675" cy="457200"/>
          </a:xfrm>
          <a:prstGeom prst="ellipse">
            <a:avLst/>
          </a:prstGeom>
          <a:solidFill>
            <a:srgbClr val="FFD4C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3681413" y="2709863"/>
            <a:ext cx="447675" cy="457200"/>
          </a:xfrm>
          <a:prstGeom prst="ellipse">
            <a:avLst/>
          </a:prstGeom>
          <a:solidFill>
            <a:srgbClr val="FFD4C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819275" y="976312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819275" y="1547813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819275" y="2128838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819275" y="2709863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819275" y="3286125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2786063" y="976312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2786063" y="1547813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2786063" y="2128838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2786063" y="2709863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2786063" y="3286125"/>
            <a:ext cx="447675" cy="457200"/>
          </a:xfrm>
          <a:prstGeom prst="ellipse">
            <a:avLst/>
          </a:prstGeom>
          <a:solidFill>
            <a:srgbClr val="E4E3F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Text 15"/>
          <p:cNvSpPr/>
          <p:nvPr/>
        </p:nvSpPr>
        <p:spPr>
          <a:xfrm>
            <a:off x="914400" y="1343025"/>
            <a:ext cx="447675" cy="457200"/>
          </a:xfrm>
          <a:prstGeom prst="ellipse">
            <a:avLst/>
          </a:prstGeom>
          <a:solidFill>
            <a:srgbClr val="FFD4C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914400" y="1914525"/>
            <a:ext cx="447675" cy="457200"/>
          </a:xfrm>
          <a:prstGeom prst="ellipse">
            <a:avLst/>
          </a:prstGeom>
          <a:solidFill>
            <a:srgbClr val="FFD4C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914400" y="2495550"/>
            <a:ext cx="447675" cy="457200"/>
          </a:xfrm>
          <a:prstGeom prst="ellipse">
            <a:avLst/>
          </a:prstGeom>
          <a:solidFill>
            <a:srgbClr val="FFD4C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Text 18"/>
          <p:cNvSpPr/>
          <p:nvPr/>
        </p:nvSpPr>
        <p:spPr>
          <a:xfrm>
            <a:off x="914400" y="3062288"/>
            <a:ext cx="447675" cy="457200"/>
          </a:xfrm>
          <a:prstGeom prst="ellipse">
            <a:avLst/>
          </a:prstGeom>
          <a:solidFill>
            <a:srgbClr val="FFD4C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19"/>
          <p:cNvSpPr/>
          <p:nvPr/>
        </p:nvSpPr>
        <p:spPr>
          <a:xfrm rot="-1841983">
            <a:off x="1334341" y="1407319"/>
            <a:ext cx="5317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 rot="-1841983">
            <a:off x="1329579" y="1969294"/>
            <a:ext cx="5317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 rot="-1841983">
            <a:off x="1339104" y="2574131"/>
            <a:ext cx="5317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 rot="-1841983">
            <a:off x="1334341" y="3155156"/>
            <a:ext cx="5317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 rot="1542393">
            <a:off x="1326237" y="2267969"/>
            <a:ext cx="5317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 rot="1542393">
            <a:off x="1316712" y="1691707"/>
            <a:ext cx="5317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 rot="1542393">
            <a:off x="1321475" y="2863282"/>
            <a:ext cx="5317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29" name="Shape 26"/>
          <p:cNvSpPr/>
          <p:nvPr/>
        </p:nvSpPr>
        <p:spPr>
          <a:xfrm rot="1542393">
            <a:off x="1326237" y="3410969"/>
            <a:ext cx="5317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0" name="Shape 27"/>
          <p:cNvSpPr/>
          <p:nvPr/>
        </p:nvSpPr>
        <p:spPr>
          <a:xfrm rot="2004676">
            <a:off x="2193075" y="2640126"/>
            <a:ext cx="66349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 rot="2004676">
            <a:off x="2174025" y="3249726"/>
            <a:ext cx="66349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 rot="2004676">
            <a:off x="2178788" y="2097201"/>
            <a:ext cx="66349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3" name="Shape 30"/>
          <p:cNvSpPr/>
          <p:nvPr/>
        </p:nvSpPr>
        <p:spPr>
          <a:xfrm rot="2004676">
            <a:off x="2178788" y="1506651"/>
            <a:ext cx="66349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 rot="-1965624">
            <a:off x="2205629" y="1481138"/>
            <a:ext cx="65128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 rot="-1965624">
            <a:off x="2219917" y="2095500"/>
            <a:ext cx="65128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6" name="Shape 33"/>
          <p:cNvSpPr/>
          <p:nvPr/>
        </p:nvSpPr>
        <p:spPr>
          <a:xfrm rot="-1965624">
            <a:off x="2205629" y="2662238"/>
            <a:ext cx="65128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7" name="Shape 34"/>
          <p:cNvSpPr/>
          <p:nvPr/>
        </p:nvSpPr>
        <p:spPr>
          <a:xfrm rot="-1965624">
            <a:off x="2210392" y="3233738"/>
            <a:ext cx="65128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 rot="3574689">
            <a:off x="1103800" y="2019300"/>
            <a:ext cx="949937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39" name="Shape 36"/>
          <p:cNvSpPr/>
          <p:nvPr/>
        </p:nvSpPr>
        <p:spPr>
          <a:xfrm rot="3574689">
            <a:off x="1108563" y="2605087"/>
            <a:ext cx="949937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 rot="3574689">
            <a:off x="1113325" y="3157537"/>
            <a:ext cx="949937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1" name="Shape 38"/>
          <p:cNvSpPr/>
          <p:nvPr/>
        </p:nvSpPr>
        <p:spPr>
          <a:xfrm rot="-3565924">
            <a:off x="1129665" y="1683544"/>
            <a:ext cx="945833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2" name="Shape 39"/>
          <p:cNvSpPr/>
          <p:nvPr/>
        </p:nvSpPr>
        <p:spPr>
          <a:xfrm rot="-3565924">
            <a:off x="1139190" y="2264569"/>
            <a:ext cx="945833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3" name="Shape 40"/>
          <p:cNvSpPr/>
          <p:nvPr/>
        </p:nvSpPr>
        <p:spPr>
          <a:xfrm rot="-3565924">
            <a:off x="1143952" y="2845594"/>
            <a:ext cx="945833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4" name="Shape 41"/>
          <p:cNvSpPr/>
          <p:nvPr/>
        </p:nvSpPr>
        <p:spPr>
          <a:xfrm rot="-4324935">
            <a:off x="870842" y="2538413"/>
            <a:ext cx="150157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5" name="Shape 42"/>
          <p:cNvSpPr/>
          <p:nvPr/>
        </p:nvSpPr>
        <p:spPr>
          <a:xfrm rot="-4547992">
            <a:off x="600185" y="2278856"/>
            <a:ext cx="2019081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6" name="Shape 43"/>
          <p:cNvSpPr/>
          <p:nvPr/>
        </p:nvSpPr>
        <p:spPr>
          <a:xfrm rot="-4324935">
            <a:off x="851792" y="2005013"/>
            <a:ext cx="150157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7" name="Shape 44"/>
          <p:cNvSpPr/>
          <p:nvPr/>
        </p:nvSpPr>
        <p:spPr>
          <a:xfrm rot="4315434">
            <a:off x="854983" y="2276475"/>
            <a:ext cx="144281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8" name="Shape 45"/>
          <p:cNvSpPr/>
          <p:nvPr/>
        </p:nvSpPr>
        <p:spPr>
          <a:xfrm rot="4229048">
            <a:off x="1716260" y="2652712"/>
            <a:ext cx="1596681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49" name="Shape 46"/>
          <p:cNvSpPr/>
          <p:nvPr/>
        </p:nvSpPr>
        <p:spPr>
          <a:xfrm rot="4594504">
            <a:off x="609169" y="2576512"/>
            <a:ext cx="1948724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0" name="Shape 47"/>
          <p:cNvSpPr/>
          <p:nvPr/>
        </p:nvSpPr>
        <p:spPr>
          <a:xfrm rot="4315434">
            <a:off x="845458" y="2828925"/>
            <a:ext cx="144281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1" name="Shape 48"/>
          <p:cNvSpPr/>
          <p:nvPr/>
        </p:nvSpPr>
        <p:spPr>
          <a:xfrm rot="4229048">
            <a:off x="1711497" y="2085975"/>
            <a:ext cx="1596681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2" name="Shape 49"/>
          <p:cNvSpPr/>
          <p:nvPr/>
        </p:nvSpPr>
        <p:spPr>
          <a:xfrm rot="4577238">
            <a:off x="1389538" y="2383631"/>
            <a:ext cx="2250124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3" name="Shape 50"/>
          <p:cNvSpPr/>
          <p:nvPr/>
        </p:nvSpPr>
        <p:spPr>
          <a:xfrm rot="6451049">
            <a:off x="1675244" y="2669381"/>
            <a:ext cx="169300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4" name="Shape 51"/>
          <p:cNvSpPr/>
          <p:nvPr/>
        </p:nvSpPr>
        <p:spPr>
          <a:xfrm rot="6451049">
            <a:off x="1670481" y="2069306"/>
            <a:ext cx="169300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5" name="Shape 52"/>
          <p:cNvSpPr/>
          <p:nvPr/>
        </p:nvSpPr>
        <p:spPr>
          <a:xfrm rot="6195697">
            <a:off x="1411037" y="2333625"/>
            <a:ext cx="2221414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6" name="Shape 53"/>
          <p:cNvSpPr/>
          <p:nvPr/>
        </p:nvSpPr>
        <p:spPr>
          <a:xfrm rot="3812160">
            <a:off x="1922692" y="1850231"/>
            <a:ext cx="1207629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7" name="Shape 54"/>
          <p:cNvSpPr/>
          <p:nvPr/>
        </p:nvSpPr>
        <p:spPr>
          <a:xfrm rot="3812160">
            <a:off x="1917929" y="2326481"/>
            <a:ext cx="1207629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8" name="Shape 55"/>
          <p:cNvSpPr/>
          <p:nvPr/>
        </p:nvSpPr>
        <p:spPr>
          <a:xfrm rot="3812160">
            <a:off x="1922692" y="2874169"/>
            <a:ext cx="1207629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59" name="Shape 56"/>
          <p:cNvSpPr/>
          <p:nvPr/>
        </p:nvSpPr>
        <p:spPr>
          <a:xfrm rot="-3824986">
            <a:off x="1956953" y="2912269"/>
            <a:ext cx="11629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0" name="Shape 57"/>
          <p:cNvSpPr/>
          <p:nvPr/>
        </p:nvSpPr>
        <p:spPr>
          <a:xfrm rot="-3824986">
            <a:off x="1952191" y="2293144"/>
            <a:ext cx="11629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1" name="Shape 58"/>
          <p:cNvSpPr/>
          <p:nvPr/>
        </p:nvSpPr>
        <p:spPr>
          <a:xfrm rot="-3824986">
            <a:off x="1952191" y="1802606"/>
            <a:ext cx="1162918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2" name="Shape 59"/>
          <p:cNvSpPr/>
          <p:nvPr/>
        </p:nvSpPr>
        <p:spPr>
          <a:xfrm rot="-88887">
            <a:off x="2252570" y="3488531"/>
            <a:ext cx="552635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3" name="Shape 60"/>
          <p:cNvSpPr/>
          <p:nvPr/>
        </p:nvSpPr>
        <p:spPr>
          <a:xfrm rot="-88887">
            <a:off x="2257333" y="2959894"/>
            <a:ext cx="552635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4" name="Shape 61"/>
          <p:cNvSpPr/>
          <p:nvPr/>
        </p:nvSpPr>
        <p:spPr>
          <a:xfrm rot="-88887">
            <a:off x="2262095" y="2397919"/>
            <a:ext cx="552635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5" name="Shape 62"/>
          <p:cNvSpPr/>
          <p:nvPr/>
        </p:nvSpPr>
        <p:spPr>
          <a:xfrm rot="-88887">
            <a:off x="2252570" y="1774031"/>
            <a:ext cx="552635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6" name="Shape 63"/>
          <p:cNvSpPr/>
          <p:nvPr/>
        </p:nvSpPr>
        <p:spPr>
          <a:xfrm rot="-88887">
            <a:off x="2247808" y="1283494"/>
            <a:ext cx="552635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7" name="Shape 64"/>
          <p:cNvSpPr/>
          <p:nvPr/>
        </p:nvSpPr>
        <p:spPr>
          <a:xfrm rot="-105204">
            <a:off x="3214578" y="1778794"/>
            <a:ext cx="466944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8" name="Shape 65"/>
          <p:cNvSpPr/>
          <p:nvPr/>
        </p:nvSpPr>
        <p:spPr>
          <a:xfrm rot="-108524">
            <a:off x="3228862" y="2374106"/>
            <a:ext cx="452663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69" name="Shape 66"/>
          <p:cNvSpPr/>
          <p:nvPr/>
        </p:nvSpPr>
        <p:spPr>
          <a:xfrm rot="-35809">
            <a:off x="3224200" y="2955131"/>
            <a:ext cx="457225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0" name="Shape 67"/>
          <p:cNvSpPr/>
          <p:nvPr/>
        </p:nvSpPr>
        <p:spPr>
          <a:xfrm rot="-3063014">
            <a:off x="3083000" y="2076450"/>
            <a:ext cx="734862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1" name="Shape 68"/>
          <p:cNvSpPr/>
          <p:nvPr/>
        </p:nvSpPr>
        <p:spPr>
          <a:xfrm rot="-3063014">
            <a:off x="3106813" y="2647950"/>
            <a:ext cx="734862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2" name="Shape 69"/>
          <p:cNvSpPr/>
          <p:nvPr/>
        </p:nvSpPr>
        <p:spPr>
          <a:xfrm rot="-3063014">
            <a:off x="3097288" y="3233737"/>
            <a:ext cx="734862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3" name="Shape 70"/>
          <p:cNvSpPr/>
          <p:nvPr/>
        </p:nvSpPr>
        <p:spPr>
          <a:xfrm rot="3196554">
            <a:off x="3078479" y="2671762"/>
            <a:ext cx="748667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4" name="Shape 71"/>
          <p:cNvSpPr/>
          <p:nvPr/>
        </p:nvSpPr>
        <p:spPr>
          <a:xfrm rot="3196554">
            <a:off x="3073716" y="2066925"/>
            <a:ext cx="748667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5" name="Shape 72"/>
          <p:cNvSpPr/>
          <p:nvPr/>
        </p:nvSpPr>
        <p:spPr>
          <a:xfrm rot="3196554">
            <a:off x="3078479" y="1485900"/>
            <a:ext cx="748667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6" name="Shape 73"/>
          <p:cNvSpPr/>
          <p:nvPr/>
        </p:nvSpPr>
        <p:spPr>
          <a:xfrm rot="4096837">
            <a:off x="2830314" y="1764506"/>
            <a:ext cx="1235472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7" name="Shape 74"/>
          <p:cNvSpPr/>
          <p:nvPr/>
        </p:nvSpPr>
        <p:spPr>
          <a:xfrm rot="4096837">
            <a:off x="2825552" y="2359819"/>
            <a:ext cx="1235472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8" name="Shape 75"/>
          <p:cNvSpPr/>
          <p:nvPr/>
        </p:nvSpPr>
        <p:spPr>
          <a:xfrm rot="-4232884">
            <a:off x="2823556" y="2390775"/>
            <a:ext cx="127280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79" name="Shape 76"/>
          <p:cNvSpPr/>
          <p:nvPr/>
        </p:nvSpPr>
        <p:spPr>
          <a:xfrm rot="-4232884">
            <a:off x="2828319" y="2919412"/>
            <a:ext cx="1272800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80" name="Shape 77"/>
          <p:cNvSpPr/>
          <p:nvPr/>
        </p:nvSpPr>
        <p:spPr>
          <a:xfrm rot="-4548844">
            <a:off x="2570980" y="2624137"/>
            <a:ext cx="1768427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81" name="Shape 78"/>
          <p:cNvSpPr/>
          <p:nvPr/>
        </p:nvSpPr>
        <p:spPr>
          <a:xfrm rot="-6199016">
            <a:off x="2554153" y="2090738"/>
            <a:ext cx="1840181" cy="0"/>
          </a:xfrm>
          <a:prstGeom prst="line">
            <a:avLst/>
          </a:prstGeom>
          <a:noFill/>
          <a:ln w="18097">
            <a:solidFill>
              <a:srgbClr val="656565"/>
            </a:solidFill>
            <a:prstDash val="solid"/>
          </a:ln>
        </p:spPr>
      </p:sp>
      <p:sp>
        <p:nvSpPr>
          <p:cNvPr id="82" name="Text 79"/>
          <p:cNvSpPr/>
          <p:nvPr/>
        </p:nvSpPr>
        <p:spPr>
          <a:xfrm>
            <a:off x="1700213" y="4005262"/>
            <a:ext cx="177641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скрытые слои</a:t>
            </a:r>
            <a:endParaRPr lang="en-US" sz="1425" dirty="0"/>
          </a:p>
        </p:txBody>
      </p:sp>
      <p:sp>
        <p:nvSpPr>
          <p:cNvPr id="83" name="Text 80"/>
          <p:cNvSpPr/>
          <p:nvPr/>
        </p:nvSpPr>
        <p:spPr>
          <a:xfrm rot="-5366444">
            <a:off x="3531682" y="2272885"/>
            <a:ext cx="15240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выход</a:t>
            </a:r>
            <a:endParaRPr lang="en-US" sz="1425" dirty="0"/>
          </a:p>
        </p:txBody>
      </p:sp>
      <p:sp>
        <p:nvSpPr>
          <p:cNvPr id="84" name="Text 81"/>
          <p:cNvSpPr/>
          <p:nvPr/>
        </p:nvSpPr>
        <p:spPr>
          <a:xfrm>
            <a:off x="5205413" y="1362075"/>
            <a:ext cx="528638" cy="552450"/>
          </a:xfrm>
          <a:prstGeom prst="rect">
            <a:avLst/>
          </a:prstGeom>
          <a:solidFill>
            <a:srgbClr val="CFFFDA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x_1</a:t>
            </a:r>
            <a:endParaRPr lang="en-US" dirty="0"/>
          </a:p>
        </p:txBody>
      </p:sp>
      <p:sp>
        <p:nvSpPr>
          <p:cNvPr id="85" name="Text 82"/>
          <p:cNvSpPr/>
          <p:nvPr/>
        </p:nvSpPr>
        <p:spPr>
          <a:xfrm>
            <a:off x="5205413" y="2509838"/>
            <a:ext cx="528638" cy="552450"/>
          </a:xfrm>
          <a:prstGeom prst="rect">
            <a:avLst/>
          </a:prstGeom>
          <a:solidFill>
            <a:srgbClr val="CFFFDA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x_2</a:t>
            </a:r>
            <a:endParaRPr lang="en-US" dirty="0"/>
          </a:p>
        </p:txBody>
      </p:sp>
      <p:sp>
        <p:nvSpPr>
          <p:cNvPr id="86" name="Text 83"/>
          <p:cNvSpPr/>
          <p:nvPr/>
        </p:nvSpPr>
        <p:spPr>
          <a:xfrm>
            <a:off x="6391275" y="1947863"/>
            <a:ext cx="633413" cy="619125"/>
          </a:xfrm>
          <a:prstGeom prst="ellipse">
            <a:avLst/>
          </a:prstGeom>
          <a:solidFill>
            <a:srgbClr val="FFF4C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z</a:t>
            </a:r>
            <a:endParaRPr lang="en-US" dirty="0"/>
          </a:p>
        </p:txBody>
      </p:sp>
      <p:sp>
        <p:nvSpPr>
          <p:cNvPr id="87" name="Text 84"/>
          <p:cNvSpPr/>
          <p:nvPr/>
        </p:nvSpPr>
        <p:spPr>
          <a:xfrm>
            <a:off x="7591425" y="1947863"/>
            <a:ext cx="633413" cy="619125"/>
          </a:xfrm>
          <a:prstGeom prst="ellipse">
            <a:avLst/>
          </a:prstGeom>
          <a:solidFill>
            <a:srgbClr val="FFD4CF"/>
          </a:solidFill>
          <a:ln w="18097">
            <a:solidFill>
              <a:srgbClr val="656565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r>
              <a:rPr lang="en-US" dirty="0">
                <a:solidFill>
                  <a:srgbClr val="000000"/>
                </a:solidFill>
              </a:rPr>
              <a:t>y</a:t>
            </a:r>
            <a:endParaRPr lang="en-US" dirty="0"/>
          </a:p>
        </p:txBody>
      </p:sp>
      <p:pic>
        <p:nvPicPr>
          <p:cNvPr id="88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34050" y="1657350"/>
            <a:ext cx="673200" cy="624920"/>
          </a:xfrm>
          <a:prstGeom prst="rect">
            <a:avLst/>
          </a:prstGeom>
        </p:spPr>
      </p:pic>
      <p:pic>
        <p:nvPicPr>
          <p:cNvPr id="89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734050" y="2271712"/>
            <a:ext cx="677647" cy="581360"/>
          </a:xfrm>
          <a:prstGeom prst="rect">
            <a:avLst/>
          </a:prstGeom>
        </p:spPr>
      </p:pic>
      <p:pic>
        <p:nvPicPr>
          <p:cNvPr id="90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010400" y="2271713"/>
            <a:ext cx="609751" cy="140261"/>
          </a:xfrm>
          <a:prstGeom prst="rect">
            <a:avLst/>
          </a:prstGeom>
        </p:spPr>
      </p:pic>
      <p:sp>
        <p:nvSpPr>
          <p:cNvPr id="91" name="Text 85"/>
          <p:cNvSpPr/>
          <p:nvPr/>
        </p:nvSpPr>
        <p:spPr>
          <a:xfrm>
            <a:off x="5981700" y="1695450"/>
            <a:ext cx="3619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w_1</a:t>
            </a:r>
            <a:endParaRPr lang="en-US" sz="1140" dirty="0"/>
          </a:p>
        </p:txBody>
      </p:sp>
      <p:sp>
        <p:nvSpPr>
          <p:cNvPr id="92" name="Text 86"/>
          <p:cNvSpPr/>
          <p:nvPr/>
        </p:nvSpPr>
        <p:spPr>
          <a:xfrm>
            <a:off x="5981700" y="2609850"/>
            <a:ext cx="3619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w_2</a:t>
            </a:r>
            <a:endParaRPr lang="en-US" sz="1140" dirty="0"/>
          </a:p>
        </p:txBody>
      </p:sp>
      <p:sp>
        <p:nvSpPr>
          <p:cNvPr id="93" name="Text 87"/>
          <p:cNvSpPr/>
          <p:nvPr/>
        </p:nvSpPr>
        <p:spPr>
          <a:xfrm>
            <a:off x="7129463" y="1943100"/>
            <a:ext cx="3619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f(x)</a:t>
            </a:r>
            <a:endParaRPr lang="en-US" sz="1140" dirty="0"/>
          </a:p>
        </p:txBody>
      </p:sp>
      <p:pic>
        <p:nvPicPr>
          <p:cNvPr id="94" name="Image 3" descr="preencoded.png">    </p:cNvPr>
          <p:cNvPicPr>
            <a:picLocks noChangeAspect="1"/>
          </p:cNvPicPr>
          <p:nvPr/>
        </p:nvPicPr>
        <p:blipFill>
          <a:blip r:embed="rId4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95" name="Text 88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36</a:t>
            </a:r>
            <a:endParaRPr lang="en-US" sz="11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Ограничения электронных нейронных сетей</a:t>
            </a:r>
            <a:endParaRPr lang="en-US" sz="2280" dirty="0"/>
          </a:p>
        </p:txBody>
      </p:sp>
      <p:sp>
        <p:nvSpPr>
          <p:cNvPr id="4" name="Shape 1"/>
          <p:cNvSpPr/>
          <p:nvPr/>
        </p:nvSpPr>
        <p:spPr>
          <a:xfrm>
            <a:off x="809625" y="1285875"/>
            <a:ext cx="2671763" cy="1190625"/>
          </a:xfrm>
          <a:prstGeom prst="roundRect">
            <a:avLst/>
          </a:prstGeom>
          <a:noFill/>
          <a:ln w="18097">
            <a:solidFill>
              <a:srgbClr val="111111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73130" y="1604963"/>
            <a:ext cx="1950811" cy="547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104"/>
              </a:lnSpc>
              <a:buNone/>
            </a:pPr>
            <a:r>
              <a:rPr lang="en-US" sz="3420" dirty="0">
                <a:solidFill>
                  <a:srgbClr val="111111">
                    <a:alpha val="99000"/>
                  </a:srgbClr>
                </a:solidFill>
                <a:latin typeface="STIX Two Math" pitchFamily="34" charset="0"/>
                <a:ea typeface="STIX Two Math" pitchFamily="34" charset="-122"/>
                <a:cs typeface="STIX Two Math" pitchFamily="34" charset="-120"/>
              </a:rPr>
              <a:t>Q = UIt</a:t>
            </a:r>
            <a:endParaRPr lang="en-US" sz="3420" dirty="0"/>
          </a:p>
        </p:txBody>
      </p:sp>
      <p:sp>
        <p:nvSpPr>
          <p:cNvPr id="6" name="Text 3"/>
          <p:cNvSpPr/>
          <p:nvPr/>
        </p:nvSpPr>
        <p:spPr>
          <a:xfrm>
            <a:off x="1219200" y="871538"/>
            <a:ext cx="1833563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i="1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Закон Джоуля-Ленца</a:t>
            </a:r>
            <a:endParaRPr lang="en-US" sz="1425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800100" y="2881313"/>
            <a:ext cx="2681288" cy="1652588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52888" y="871538"/>
            <a:ext cx="4271963" cy="31051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57775" y="4238625"/>
            <a:ext cx="2262188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852"/>
              </a:lnSpc>
              <a:buNone/>
            </a:pPr>
            <a:r>
              <a:rPr lang="en-US" sz="1425" i="1" spc="-14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Microsoft project Natick</a:t>
            </a:r>
            <a:endParaRPr lang="en-US" sz="1425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1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Оптические нейронные сети</a:t>
            </a:r>
            <a:endParaRPr lang="en-US" sz="228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8175" y="3043238"/>
            <a:ext cx="6296025" cy="1933575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57200" y="700088"/>
            <a:ext cx="3895725" cy="215741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572000" y="819150"/>
            <a:ext cx="4205288" cy="2105025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177088" y="2957513"/>
            <a:ext cx="1371600" cy="2005013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1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Распространение света</a:t>
            </a:r>
            <a:endParaRPr lang="en-US" sz="2280" dirty="0"/>
          </a:p>
        </p:txBody>
      </p:sp>
      <p:sp>
        <p:nvSpPr>
          <p:cNvPr id="4" name="Text 1"/>
          <p:cNvSpPr/>
          <p:nvPr/>
        </p:nvSpPr>
        <p:spPr>
          <a:xfrm>
            <a:off x="447675" y="842963"/>
            <a:ext cx="34480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Волновое уравнение (из уравнений Максвелла):</a:t>
            </a:r>
            <a:endParaRPr lang="en-US" sz="1140" dirty="0"/>
          </a:p>
        </p:txBody>
      </p:sp>
      <p:sp>
        <p:nvSpPr>
          <p:cNvPr id="5" name="Text 2"/>
          <p:cNvSpPr/>
          <p:nvPr/>
        </p:nvSpPr>
        <p:spPr>
          <a:xfrm>
            <a:off x="447675" y="3662362"/>
            <a:ext cx="34480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Плоская волна без временной зависимости</a:t>
            </a:r>
            <a:endParaRPr lang="en-US" sz="1140" dirty="0"/>
          </a:p>
        </p:txBody>
      </p:sp>
      <p:sp>
        <p:nvSpPr>
          <p:cNvPr id="6" name="Text 3"/>
          <p:cNvSpPr/>
          <p:nvPr/>
        </p:nvSpPr>
        <p:spPr>
          <a:xfrm>
            <a:off x="447675" y="2443163"/>
            <a:ext cx="34480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общем случае: волновая функция</a:t>
            </a:r>
            <a:endParaRPr lang="en-US" sz="114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81088" y="1290638"/>
            <a:ext cx="1743075" cy="82867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33438" y="2795588"/>
            <a:ext cx="2057400" cy="633413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47675" y="4186238"/>
            <a:ext cx="1728788" cy="6048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981200" y="4329113"/>
            <a:ext cx="95250" cy="701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2257425" y="4129088"/>
            <a:ext cx="1209675" cy="700088"/>
          </a:xfrm>
          <a:prstGeom prst="rect">
            <a:avLst/>
          </a:prstGeom>
        </p:spPr>
      </p:pic>
      <p:sp>
        <p:nvSpPr>
          <p:cNvPr id="12" name="Shape 4"/>
          <p:cNvSpPr/>
          <p:nvPr/>
        </p:nvSpPr>
        <p:spPr>
          <a:xfrm rot="5400000">
            <a:off x="2421731" y="4469606"/>
            <a:ext cx="328613" cy="0"/>
          </a:xfrm>
          <a:prstGeom prst="line">
            <a:avLst/>
          </a:prstGeom>
          <a:noFill/>
          <a:ln w="9049">
            <a:solidFill>
              <a:srgbClr val="111111"/>
            </a:solidFill>
            <a:prstDash val="solid"/>
          </a:ln>
        </p:spPr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452688" y="4376738"/>
            <a:ext cx="114300" cy="70142"/>
          </a:xfrm>
          <a:prstGeom prst="rect">
            <a:avLst/>
          </a:prstGeom>
        </p:spPr>
      </p:pic>
      <p:pic>
        <p:nvPicPr>
          <p:cNvPr id="14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252913" y="2200275"/>
            <a:ext cx="4286250" cy="2524125"/>
          </a:xfrm>
          <a:prstGeom prst="rect">
            <a:avLst/>
          </a:prstGeom>
        </p:spPr>
      </p:pic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252913" y="247650"/>
            <a:ext cx="4286250" cy="1952625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 rot="-4176234">
            <a:off x="4346476" y="684024"/>
            <a:ext cx="78266" cy="109812"/>
          </a:xfrm>
          <a:prstGeom prst="triangle">
            <a:avLst/>
          </a:prstGeom>
          <a:solidFill>
            <a:srgbClr val="F2F2EE"/>
          </a:solidFill>
          <a:ln w="4524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6"/>
          <p:cNvSpPr/>
          <p:nvPr/>
        </p:nvSpPr>
        <p:spPr>
          <a:xfrm>
            <a:off x="8444266" y="1400813"/>
            <a:ext cx="94899" cy="402154"/>
          </a:xfrm>
          <a:prstGeom prst="rect">
            <a:avLst/>
          </a:prstGeom>
          <a:solidFill>
            <a:srgbClr val="000000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1140" dirty="0"/>
          </a:p>
        </p:txBody>
      </p:sp>
      <p:pic>
        <p:nvPicPr>
          <p:cNvPr id="20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852612" y="4329113"/>
            <a:ext cx="95250" cy="70142"/>
          </a:xfrm>
          <a:prstGeom prst="rect">
            <a:avLst/>
          </a:prstGeom>
        </p:spPr>
      </p:pic>
      <p:sp>
        <p:nvSpPr>
          <p:cNvPr id="21" name="Shape 8"/>
          <p:cNvSpPr/>
          <p:nvPr/>
        </p:nvSpPr>
        <p:spPr>
          <a:xfrm rot="5400000">
            <a:off x="2231231" y="4469606"/>
            <a:ext cx="328613" cy="0"/>
          </a:xfrm>
          <a:prstGeom prst="line">
            <a:avLst/>
          </a:prstGeom>
          <a:noFill/>
          <a:ln w="9049">
            <a:solidFill>
              <a:srgbClr val="111111"/>
            </a:solidFill>
            <a:prstDash val="soli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Дифракционные  оптические нейронные сети</a:t>
            </a:r>
            <a:endParaRPr lang="en-US" sz="2280" dirty="0"/>
          </a:p>
        </p:txBody>
      </p:sp>
      <p:sp>
        <p:nvSpPr>
          <p:cNvPr id="4" name="Text 1"/>
          <p:cNvSpPr/>
          <p:nvPr/>
        </p:nvSpPr>
        <p:spPr>
          <a:xfrm>
            <a:off x="3214688" y="2257425"/>
            <a:ext cx="8905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b="1" spc="-26" kern="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Детектор</a:t>
            </a:r>
            <a:endParaRPr lang="en-US" sz="1283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62362" y="1828800"/>
            <a:ext cx="70126" cy="43349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667125" y="2533650"/>
            <a:ext cx="70121" cy="524006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33362" y="3267075"/>
            <a:ext cx="3795713" cy="1400175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09563" y="1014413"/>
            <a:ext cx="3795713" cy="709613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385763" y="2305050"/>
            <a:ext cx="89058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b="1" spc="-26" kern="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Источник</a:t>
            </a:r>
            <a:endParaRPr lang="en-US" sz="1283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14388" y="1876425"/>
            <a:ext cx="70126" cy="433493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171700" y="1876425"/>
            <a:ext cx="70126" cy="433493"/>
          </a:xfrm>
          <a:prstGeom prst="rect">
            <a:avLst/>
          </a:prstGeom>
        </p:spPr>
      </p:pic>
      <p:pic>
        <p:nvPicPr>
          <p:cNvPr id="12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438400" y="1876425"/>
            <a:ext cx="343481" cy="450514"/>
          </a:xfrm>
          <a:prstGeom prst="rect">
            <a:avLst/>
          </a:prstGeom>
        </p:spPr>
      </p:pic>
      <p:pic>
        <p:nvPicPr>
          <p:cNvPr id="13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585912" y="1876425"/>
            <a:ext cx="330147" cy="450433"/>
          </a:xfrm>
          <a:prstGeom prst="rect">
            <a:avLst/>
          </a:prstGeom>
        </p:spPr>
      </p:pic>
      <p:pic>
        <p:nvPicPr>
          <p:cNvPr id="14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743075" y="2795588"/>
            <a:ext cx="182607" cy="382837"/>
          </a:xfrm>
          <a:prstGeom prst="rect">
            <a:avLst/>
          </a:prstGeom>
        </p:spPr>
      </p:pic>
      <p:pic>
        <p:nvPicPr>
          <p:cNvPr id="15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2547938" y="2762250"/>
            <a:ext cx="240469" cy="416585"/>
          </a:xfrm>
          <a:prstGeom prst="rect">
            <a:avLst/>
          </a:prstGeom>
        </p:spPr>
      </p:pic>
      <p:sp>
        <p:nvSpPr>
          <p:cNvPr id="16" name="Text 3"/>
          <p:cNvSpPr/>
          <p:nvPr/>
        </p:nvSpPr>
        <p:spPr>
          <a:xfrm>
            <a:off x="1447800" y="2305050"/>
            <a:ext cx="1466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693"/>
              </a:lnSpc>
              <a:buNone/>
            </a:pPr>
            <a:r>
              <a:rPr lang="en-US" sz="1283" b="1" spc="-26" kern="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Дифракционные слои</a:t>
            </a:r>
            <a:endParaRPr lang="en-US" sz="1283" dirty="0"/>
          </a:p>
        </p:txBody>
      </p:sp>
      <p:pic>
        <p:nvPicPr>
          <p:cNvPr id="17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57225" y="2533650"/>
            <a:ext cx="186812" cy="530007"/>
          </a:xfrm>
          <a:prstGeom prst="rect">
            <a:avLst/>
          </a:prstGeom>
        </p:spPr>
      </p:pic>
      <p:pic>
        <p:nvPicPr>
          <p:cNvPr id="18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205288" y="762000"/>
            <a:ext cx="2269234" cy="3924300"/>
          </a:xfrm>
          <a:prstGeom prst="rect">
            <a:avLst/>
          </a:prstGeom>
        </p:spPr>
      </p:pic>
      <p:pic>
        <p:nvPicPr>
          <p:cNvPr id="19" name="Image 12" descr="preencoded.png">    </p:cNvPr>
          <p:cNvPicPr>
            <a:picLocks noChangeAspect="1"/>
          </p:cNvPicPr>
          <p:nvPr/>
        </p:nvPicPr>
        <p:blipFill>
          <a:blip r:embed="rId13"/>
          <a:srcRect l="0" r="544" t="0" b="0"/>
          <a:stretch/>
        </p:blipFill>
        <p:spPr>
          <a:xfrm>
            <a:off x="6534150" y="752475"/>
            <a:ext cx="2609850" cy="3914775"/>
          </a:xfrm>
          <a:prstGeom prst="rect">
            <a:avLst/>
          </a:prstGeom>
        </p:spPr>
      </p:pic>
      <p:pic>
        <p:nvPicPr>
          <p:cNvPr id="20" name="Image 13" descr="preencoded.png">    </p:cNvPr>
          <p:cNvPicPr>
            <a:picLocks noChangeAspect="1"/>
          </p:cNvPicPr>
          <p:nvPr/>
        </p:nvPicPr>
        <p:blipFill>
          <a:blip r:embed="rId14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21" name="Text 4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</a:t>
            </a:r>
            <a:endParaRPr lang="en-US" sz="11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555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1831181"/>
            <a:ext cx="6376988" cy="148590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381000" y="1831181"/>
            <a:ext cx="6376988" cy="1095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104"/>
              </a:lnSpc>
              <a:buNone/>
            </a:pPr>
            <a:r>
              <a:rPr lang="en-US" sz="3420" spc="-103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Физические параметры в ОДНН</a:t>
            </a:r>
            <a:endParaRPr lang="en-US" sz="3420" dirty="0"/>
          </a:p>
        </p:txBody>
      </p:sp>
      <p:sp>
        <p:nvSpPr>
          <p:cNvPr id="4" name="Text 2"/>
          <p:cNvSpPr/>
          <p:nvPr/>
        </p:nvSpPr>
        <p:spPr>
          <a:xfrm>
            <a:off x="381000" y="3117056"/>
            <a:ext cx="63769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82"/>
              </a:lnSpc>
              <a:buNone/>
            </a:pPr>
            <a:r>
              <a:rPr lang="en-US" sz="1140" spc="-11" kern="0" dirty="0">
                <a:solidFill>
                  <a:srgbClr val="FFFFFF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Какие есть и на что влияют?</a:t>
            </a:r>
            <a:endParaRPr lang="en-US" sz="11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81000" y="266700"/>
            <a:ext cx="77438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554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Физические параметры в ОДНН</a:t>
            </a:r>
            <a:endParaRPr lang="en-US" sz="2280" dirty="0"/>
          </a:p>
        </p:txBody>
      </p:sp>
      <p:sp>
        <p:nvSpPr>
          <p:cNvPr id="4" name="Text 1"/>
          <p:cNvSpPr/>
          <p:nvPr/>
        </p:nvSpPr>
        <p:spPr>
          <a:xfrm>
            <a:off x="381000" y="871538"/>
            <a:ext cx="3990975" cy="32480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Свет: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φ - фаза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- амплитуда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- интенсивность</a:t>
            </a:r>
            <a:endParaRPr lang="en-US" sz="1710" dirty="0"/>
          </a:p>
          <a:p>
            <a:pPr algn="l" indent="0" marL="0">
              <a:lnSpc>
                <a:spcPts val="2223"/>
              </a:lnSpc>
              <a:buNone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Модель: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Количество, размеры и форма пикселей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Расстояния между дифракционными слоями</a:t>
            </a:r>
            <a:endParaRPr lang="en-US" sz="1710" dirty="0"/>
          </a:p>
          <a:p>
            <a:pPr algn="l" marL="342900" indent="-342900">
              <a:lnSpc>
                <a:spcPts val="2223"/>
              </a:lnSpc>
              <a:buSzPct val="100000"/>
              <a:buFont typeface="+mj-lt"/>
              <a:buAutoNum type="arabicPeriod" startAt="1"/>
            </a:pPr>
            <a:r>
              <a:rPr lang="en-US" sz="1710" spc="-17" kern="0" dirty="0">
                <a:solidFill>
                  <a:srgbClr val="111111">
                    <a:alpha val="99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Размеры и форма детектора</a:t>
            </a:r>
            <a:endParaRPr lang="en-US" sz="171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367088" y="1052513"/>
            <a:ext cx="2057400" cy="63341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891213" y="1052513"/>
            <a:ext cx="1919288" cy="633413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371975" y="2571750"/>
            <a:ext cx="1366838" cy="165735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558088" y="2324100"/>
            <a:ext cx="1133475" cy="1133475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6105525" y="2924175"/>
            <a:ext cx="1085571" cy="1062086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201195" y="3099915"/>
            <a:ext cx="917311" cy="720156"/>
          </a:xfrm>
          <a:prstGeom prst="rect">
            <a:avLst/>
          </a:prstGeom>
        </p:spPr>
      </p:pic>
      <p:pic>
        <p:nvPicPr>
          <p:cNvPr id="11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7324725" y="3662362"/>
            <a:ext cx="1171566" cy="1193502"/>
          </a:xfrm>
          <a:prstGeom prst="rect">
            <a:avLst/>
          </a:prstGeom>
        </p:spPr>
      </p:pic>
      <p:pic>
        <p:nvPicPr>
          <p:cNvPr id="12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7390047" y="3731054"/>
            <a:ext cx="1040923" cy="1053973"/>
          </a:xfrm>
          <a:prstGeom prst="rect">
            <a:avLst/>
          </a:prstGeom>
        </p:spPr>
      </p:pic>
      <p:pic>
        <p:nvPicPr>
          <p:cNvPr id="13" name="Image 8" descr="preencoded.png">    </p:cNvPr>
          <p:cNvPicPr>
            <a:picLocks noChangeAspect="1"/>
          </p:cNvPicPr>
          <p:nvPr/>
        </p:nvPicPr>
        <p:blipFill>
          <a:blip r:embed="rId9"/>
          <a:srcRect l="0" r="41104" t="0" b="38854"/>
          <a:stretch/>
        </p:blipFill>
        <p:spPr>
          <a:xfrm>
            <a:off x="8686800" y="-290512"/>
            <a:ext cx="457200" cy="457200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>
            <a:off x="8777288" y="85725"/>
            <a:ext cx="3143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1368"/>
              </a:lnSpc>
              <a:buNone/>
            </a:pPr>
            <a:r>
              <a:rPr lang="en-US" sz="1140" dirty="0">
                <a:solidFill>
                  <a:srgbClr val="111111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</a:t>
            </a:r>
            <a:endParaRPr lang="en-US" sz="11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2026-02-06T19:17:07Z</dcterms:created>
  <dcterms:modified xsi:type="dcterms:W3CDTF">2026-02-06T19:17:07Z</dcterms:modified>
</cp:coreProperties>
</file>